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59E3A-6F1D-49B9-B8D4-B7BCBE765DF2}" type="datetimeFigureOut">
              <a:rPr lang="pt-BR" smtClean="0"/>
              <a:pPr/>
              <a:t>10/5/2012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4B829-14D0-4A3D-8B00-562192AEE4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59E3A-6F1D-49B9-B8D4-B7BCBE765DF2}" type="datetimeFigureOut">
              <a:rPr lang="pt-BR" smtClean="0"/>
              <a:pPr/>
              <a:t>10/5/2012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4B829-14D0-4A3D-8B00-562192AEE4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59E3A-6F1D-49B9-B8D4-B7BCBE765DF2}" type="datetimeFigureOut">
              <a:rPr lang="pt-BR" smtClean="0"/>
              <a:pPr/>
              <a:t>10/5/2012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4B829-14D0-4A3D-8B00-562192AEE4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59E3A-6F1D-49B9-B8D4-B7BCBE765DF2}" type="datetimeFigureOut">
              <a:rPr lang="pt-BR" smtClean="0"/>
              <a:pPr/>
              <a:t>10/5/2012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4B829-14D0-4A3D-8B00-562192AEE4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59E3A-6F1D-49B9-B8D4-B7BCBE765DF2}" type="datetimeFigureOut">
              <a:rPr lang="pt-BR" smtClean="0"/>
              <a:pPr/>
              <a:t>10/5/2012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4B829-14D0-4A3D-8B00-562192AEE4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59E3A-6F1D-49B9-B8D4-B7BCBE765DF2}" type="datetimeFigureOut">
              <a:rPr lang="pt-BR" smtClean="0"/>
              <a:pPr/>
              <a:t>10/5/2012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4B829-14D0-4A3D-8B00-562192AEE4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59E3A-6F1D-49B9-B8D4-B7BCBE765DF2}" type="datetimeFigureOut">
              <a:rPr lang="pt-BR" smtClean="0"/>
              <a:pPr/>
              <a:t>10/5/2012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4B829-14D0-4A3D-8B00-562192AEE4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59E3A-6F1D-49B9-B8D4-B7BCBE765DF2}" type="datetimeFigureOut">
              <a:rPr lang="pt-BR" smtClean="0"/>
              <a:pPr/>
              <a:t>10/5/2012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4B829-14D0-4A3D-8B00-562192AEE4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59E3A-6F1D-49B9-B8D4-B7BCBE765DF2}" type="datetimeFigureOut">
              <a:rPr lang="pt-BR" smtClean="0"/>
              <a:pPr/>
              <a:t>10/5/2012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4B829-14D0-4A3D-8B00-562192AEE4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59E3A-6F1D-49B9-B8D4-B7BCBE765DF2}" type="datetimeFigureOut">
              <a:rPr lang="pt-BR" smtClean="0"/>
              <a:pPr/>
              <a:t>10/5/2012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4B829-14D0-4A3D-8B00-562192AEE4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59E3A-6F1D-49B9-B8D4-B7BCBE765DF2}" type="datetimeFigureOut">
              <a:rPr lang="pt-BR" smtClean="0"/>
              <a:pPr/>
              <a:t>10/5/2012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4B829-14D0-4A3D-8B00-562192AEE4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559E3A-6F1D-49B9-B8D4-B7BCBE765DF2}" type="datetimeFigureOut">
              <a:rPr lang="pt-BR" smtClean="0"/>
              <a:pPr/>
              <a:t>10/5/2012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4B829-14D0-4A3D-8B00-562192AEE4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 descr="logo CAEd_Fundo_Transparent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60032" y="692696"/>
            <a:ext cx="2000646" cy="401740"/>
          </a:xfrm>
          <a:prstGeom prst="rect">
            <a:avLst/>
          </a:prstGeom>
        </p:spPr>
      </p:pic>
      <p:pic>
        <p:nvPicPr>
          <p:cNvPr id="7" name="Imagem 6" descr="SAERS_IMAGEM_AMBIENTE_21111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63888" y="2276872"/>
            <a:ext cx="5220072" cy="3915054"/>
          </a:xfrm>
          <a:prstGeom prst="rect">
            <a:avLst/>
          </a:prstGeom>
        </p:spPr>
      </p:pic>
      <p:sp>
        <p:nvSpPr>
          <p:cNvPr id="11" name="Retângulo 10"/>
          <p:cNvSpPr/>
          <p:nvPr/>
        </p:nvSpPr>
        <p:spPr>
          <a:xfrm>
            <a:off x="467544" y="620688"/>
            <a:ext cx="3888432" cy="21602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539553" y="839614"/>
            <a:ext cx="3816424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/>
              <a:t>OFICINA DE APROPRIAÇÃO </a:t>
            </a:r>
          </a:p>
          <a:p>
            <a:pPr algn="ctr"/>
            <a:r>
              <a:rPr lang="pt-BR" sz="3200" b="1" dirty="0" smtClean="0"/>
              <a:t>DE RESULTADOS 2011</a:t>
            </a:r>
          </a:p>
        </p:txBody>
      </p:sp>
      <p:pic>
        <p:nvPicPr>
          <p:cNvPr id="12" name="Imagem 11" descr="Logo Saers (2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20272" y="620688"/>
            <a:ext cx="1944216" cy="5954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de cantos arredondados 4"/>
          <p:cNvSpPr/>
          <p:nvPr/>
        </p:nvSpPr>
        <p:spPr>
          <a:xfrm>
            <a:off x="0" y="-27384"/>
            <a:ext cx="9144000" cy="50405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179512" y="44624"/>
            <a:ext cx="72008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OFICINA DE APROPRIAÇÃO DE RESULTADOS                     SAE</a:t>
            </a:r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</a:rPr>
              <a:t>RS</a:t>
            </a:r>
            <a:r>
              <a:rPr lang="pt-BR" sz="2000" b="1" dirty="0" smtClean="0"/>
              <a:t> 2011</a:t>
            </a:r>
            <a:endParaRPr lang="pt-BR" sz="2000" b="1" dirty="0"/>
          </a:p>
        </p:txBody>
      </p:sp>
      <p:grpSp>
        <p:nvGrpSpPr>
          <p:cNvPr id="38" name="Grupo 37"/>
          <p:cNvGrpSpPr/>
          <p:nvPr/>
        </p:nvGrpSpPr>
        <p:grpSpPr>
          <a:xfrm>
            <a:off x="7458906" y="490320"/>
            <a:ext cx="1704189" cy="6192686"/>
            <a:chOff x="7236296" y="476674"/>
            <a:chExt cx="1920213" cy="6549073"/>
          </a:xfrm>
        </p:grpSpPr>
        <p:pic>
          <p:nvPicPr>
            <p:cNvPr id="22" name="Imagem 21" descr="logo CAEd_Fundo_Transparente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36296" y="6657130"/>
              <a:ext cx="1835696" cy="368617"/>
            </a:xfrm>
            <a:prstGeom prst="rect">
              <a:avLst/>
            </a:prstGeom>
          </p:spPr>
        </p:pic>
        <p:pic>
          <p:nvPicPr>
            <p:cNvPr id="19" name="Imagem 18" descr="SAERS_IMAGEM_AMBIENTE_211111 (2)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46960" y="4437112"/>
              <a:ext cx="1897039" cy="1422779"/>
            </a:xfrm>
            <a:prstGeom prst="rect">
              <a:avLst/>
            </a:prstGeom>
          </p:spPr>
        </p:pic>
        <p:pic>
          <p:nvPicPr>
            <p:cNvPr id="20" name="Imagem 19" descr="SAERS_IMAGEM_AMBIENTE_211111 (6)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241743" y="1916832"/>
              <a:ext cx="1907704" cy="2543605"/>
            </a:xfrm>
            <a:prstGeom prst="rect">
              <a:avLst/>
            </a:prstGeom>
          </p:spPr>
        </p:pic>
        <p:pic>
          <p:nvPicPr>
            <p:cNvPr id="21" name="Imagem 20" descr="SAERS_IMAGEM_AMBIENTE_211111 (7)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244492" y="476674"/>
              <a:ext cx="1912017" cy="1434013"/>
            </a:xfrm>
            <a:prstGeom prst="rect">
              <a:avLst/>
            </a:prstGeom>
          </p:spPr>
        </p:pic>
        <p:pic>
          <p:nvPicPr>
            <p:cNvPr id="25" name="Imagem 24" descr="Logo Saers (2)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236296" y="5949280"/>
              <a:ext cx="1835696" cy="562182"/>
            </a:xfrm>
            <a:prstGeom prst="rect">
              <a:avLst/>
            </a:prstGeom>
          </p:spPr>
        </p:pic>
      </p:grpSp>
      <p:sp>
        <p:nvSpPr>
          <p:cNvPr id="10" name="Título 24"/>
          <p:cNvSpPr txBox="1">
            <a:spLocks/>
          </p:cNvSpPr>
          <p:nvPr/>
        </p:nvSpPr>
        <p:spPr>
          <a:xfrm>
            <a:off x="500034" y="785794"/>
            <a:ext cx="652023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 </a:t>
            </a:r>
            <a:r>
              <a:rPr kumimoji="0" lang="pt-BR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CAEd</a:t>
            </a:r>
            <a:endParaRPr kumimoji="0" lang="pt-BR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Espaço Reservado para Conteúdo 37"/>
          <p:cNvSpPr txBox="1">
            <a:spLocks/>
          </p:cNvSpPr>
          <p:nvPr/>
        </p:nvSpPr>
        <p:spPr>
          <a:xfrm>
            <a:off x="467544" y="1988840"/>
            <a:ext cx="6635080" cy="377301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1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 que é o Centro de Políticas Públicas e Avaliação da Educação – </a:t>
            </a:r>
            <a:r>
              <a:rPr kumimoji="0" lang="pt-B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CAEd</a:t>
            </a:r>
            <a:r>
              <a:rPr kumimoji="0" lang="pt-B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/UFJF?</a:t>
            </a:r>
          </a:p>
          <a:p>
            <a:pPr marL="342900" marR="0" lvl="1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pt-B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Referência na execução de programas de avaliação em Larga Escala;</a:t>
            </a:r>
          </a:p>
          <a:p>
            <a:pPr marL="342900" marR="0" lvl="1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pt-B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 produção de medidas de desempenho;</a:t>
            </a:r>
          </a:p>
          <a:p>
            <a:pPr marL="342900" marR="0" lvl="1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pt-B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 investigação de fatores intra e </a:t>
            </a:r>
            <a:r>
              <a:rPr kumimoji="0" lang="pt-B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extraescolares</a:t>
            </a:r>
            <a:r>
              <a:rPr kumimoji="0" lang="pt-B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associados ao desempenho.</a:t>
            </a:r>
          </a:p>
          <a:p>
            <a:pPr marL="342900" marR="0" lvl="1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pt-B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 2011 realiza 17 programas de avaliação.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de cantos arredondados 4"/>
          <p:cNvSpPr/>
          <p:nvPr/>
        </p:nvSpPr>
        <p:spPr>
          <a:xfrm>
            <a:off x="0" y="-27384"/>
            <a:ext cx="9144000" cy="50405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179512" y="44624"/>
            <a:ext cx="72008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OFICINA DE APROPRIAÇÃO DE RESULTADOS                     SAE</a:t>
            </a:r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</a:rPr>
              <a:t>RS</a:t>
            </a:r>
            <a:r>
              <a:rPr lang="pt-BR" sz="2000" b="1" dirty="0" smtClean="0"/>
              <a:t> 2011</a:t>
            </a:r>
            <a:endParaRPr lang="pt-BR" sz="2000" b="1" dirty="0"/>
          </a:p>
        </p:txBody>
      </p:sp>
      <p:grpSp>
        <p:nvGrpSpPr>
          <p:cNvPr id="2" name="Grupo 37"/>
          <p:cNvGrpSpPr/>
          <p:nvPr/>
        </p:nvGrpSpPr>
        <p:grpSpPr>
          <a:xfrm>
            <a:off x="7458906" y="490320"/>
            <a:ext cx="1704189" cy="6192686"/>
            <a:chOff x="7236296" y="476674"/>
            <a:chExt cx="1920213" cy="6549073"/>
          </a:xfrm>
        </p:grpSpPr>
        <p:pic>
          <p:nvPicPr>
            <p:cNvPr id="22" name="Imagem 21" descr="logo CAEd_Fundo_Transparente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36296" y="6657130"/>
              <a:ext cx="1835696" cy="368617"/>
            </a:xfrm>
            <a:prstGeom prst="rect">
              <a:avLst/>
            </a:prstGeom>
          </p:spPr>
        </p:pic>
        <p:pic>
          <p:nvPicPr>
            <p:cNvPr id="19" name="Imagem 18" descr="SAERS_IMAGEM_AMBIENTE_211111 (2)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46960" y="4437112"/>
              <a:ext cx="1897039" cy="1422779"/>
            </a:xfrm>
            <a:prstGeom prst="rect">
              <a:avLst/>
            </a:prstGeom>
          </p:spPr>
        </p:pic>
        <p:pic>
          <p:nvPicPr>
            <p:cNvPr id="20" name="Imagem 19" descr="SAERS_IMAGEM_AMBIENTE_211111 (6)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241743" y="1916832"/>
              <a:ext cx="1907704" cy="2543605"/>
            </a:xfrm>
            <a:prstGeom prst="rect">
              <a:avLst/>
            </a:prstGeom>
          </p:spPr>
        </p:pic>
        <p:pic>
          <p:nvPicPr>
            <p:cNvPr id="21" name="Imagem 20" descr="SAERS_IMAGEM_AMBIENTE_211111 (7)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244492" y="476674"/>
              <a:ext cx="1912017" cy="1434013"/>
            </a:xfrm>
            <a:prstGeom prst="rect">
              <a:avLst/>
            </a:prstGeom>
          </p:spPr>
        </p:pic>
        <p:pic>
          <p:nvPicPr>
            <p:cNvPr id="25" name="Imagem 24" descr="Logo Saers (2)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236296" y="5949280"/>
              <a:ext cx="1835696" cy="562182"/>
            </a:xfrm>
            <a:prstGeom prst="rect">
              <a:avLst/>
            </a:prstGeom>
          </p:spPr>
        </p:pic>
      </p:grpSp>
      <p:sp>
        <p:nvSpPr>
          <p:cNvPr id="12" name="Retângulo 11"/>
          <p:cNvSpPr/>
          <p:nvPr/>
        </p:nvSpPr>
        <p:spPr>
          <a:xfrm>
            <a:off x="785786" y="1556793"/>
            <a:ext cx="623448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solidFill>
                  <a:schemeClr val="tx2"/>
                </a:solidFill>
              </a:rPr>
              <a:t>As avaliações em larga escala desempenham o importante papel de assegurar que o acesso à educação de qualidade seja acompanhado da garantia do direito a uma efetiva aprendizagem por parte dos estudantes de todos os níveis de ensino.</a:t>
            </a:r>
          </a:p>
          <a:p>
            <a:r>
              <a:rPr lang="pt-BR" dirty="0" smtClean="0">
                <a:solidFill>
                  <a:schemeClr val="tx2"/>
                </a:solidFill>
              </a:rPr>
              <a:t>Com o propósito de capacitar os participantes para compreender os temas concernentes à avaliação em larga escala, bem como divulgar os resultados do </a:t>
            </a:r>
            <a:r>
              <a:rPr lang="pt-BR" dirty="0" smtClean="0">
                <a:solidFill>
                  <a:schemeClr val="tx2"/>
                </a:solidFill>
              </a:rPr>
              <a:t>Sistema de Avaliação do Rendimento Escolar do Rio </a:t>
            </a:r>
            <a:r>
              <a:rPr lang="pt-BR" dirty="0" smtClean="0">
                <a:solidFill>
                  <a:schemeClr val="tx2"/>
                </a:solidFill>
              </a:rPr>
              <a:t>Grande do Sul – SAERS </a:t>
            </a:r>
            <a:r>
              <a:rPr lang="pt-BR" dirty="0" smtClean="0">
                <a:solidFill>
                  <a:schemeClr val="tx2"/>
                </a:solidFill>
              </a:rPr>
              <a:t>em </a:t>
            </a:r>
            <a:r>
              <a:rPr lang="pt-BR" dirty="0" smtClean="0">
                <a:solidFill>
                  <a:schemeClr val="tx2"/>
                </a:solidFill>
              </a:rPr>
              <a:t>sua edição de 2011, a Secretaria de </a:t>
            </a:r>
            <a:r>
              <a:rPr lang="pt-BR" dirty="0" smtClean="0">
                <a:solidFill>
                  <a:schemeClr val="tx2"/>
                </a:solidFill>
              </a:rPr>
              <a:t>Educação do Rio Grande do Sul </a:t>
            </a:r>
            <a:r>
              <a:rPr lang="pt-BR" dirty="0" smtClean="0">
                <a:solidFill>
                  <a:schemeClr val="tx2"/>
                </a:solidFill>
              </a:rPr>
              <a:t>em parceria com o </a:t>
            </a:r>
            <a:r>
              <a:rPr lang="pt-BR" dirty="0" err="1" smtClean="0">
                <a:solidFill>
                  <a:schemeClr val="tx2"/>
                </a:solidFill>
              </a:rPr>
              <a:t>CAEd</a:t>
            </a:r>
            <a:r>
              <a:rPr lang="pt-BR" dirty="0" smtClean="0">
                <a:solidFill>
                  <a:schemeClr val="tx2"/>
                </a:solidFill>
              </a:rPr>
              <a:t>, </a:t>
            </a:r>
            <a:r>
              <a:rPr lang="pt-BR" dirty="0" smtClean="0">
                <a:solidFill>
                  <a:schemeClr val="tx2"/>
                </a:solidFill>
              </a:rPr>
              <a:t>oferece as oficinas de divulgação e apropriação de resultados da Edição 2011 do </a:t>
            </a:r>
            <a:r>
              <a:rPr lang="pt-BR" dirty="0" smtClean="0">
                <a:solidFill>
                  <a:schemeClr val="tx2"/>
                </a:solidFill>
              </a:rPr>
              <a:t>SAERS</a:t>
            </a:r>
            <a:r>
              <a:rPr lang="pt-BR" dirty="0" smtClean="0">
                <a:solidFill>
                  <a:schemeClr val="tx2"/>
                </a:solidFill>
              </a:rPr>
              <a:t>.</a:t>
            </a:r>
            <a:endParaRPr lang="pt-BR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de cantos arredondados 4"/>
          <p:cNvSpPr/>
          <p:nvPr/>
        </p:nvSpPr>
        <p:spPr>
          <a:xfrm>
            <a:off x="0" y="-27384"/>
            <a:ext cx="9144000" cy="50405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179512" y="44624"/>
            <a:ext cx="72008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OFICINA DE APROPRIAÇÃO DE RESULTADOS                     SAE</a:t>
            </a:r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</a:rPr>
              <a:t>RS</a:t>
            </a:r>
            <a:r>
              <a:rPr lang="pt-BR" sz="2000" b="1" dirty="0" smtClean="0"/>
              <a:t> 2011</a:t>
            </a:r>
            <a:endParaRPr lang="pt-BR" sz="2000" b="1" dirty="0"/>
          </a:p>
        </p:txBody>
      </p:sp>
      <p:grpSp>
        <p:nvGrpSpPr>
          <p:cNvPr id="2" name="Grupo 37"/>
          <p:cNvGrpSpPr/>
          <p:nvPr/>
        </p:nvGrpSpPr>
        <p:grpSpPr>
          <a:xfrm>
            <a:off x="7458906" y="490320"/>
            <a:ext cx="1704189" cy="6192686"/>
            <a:chOff x="7236296" y="476674"/>
            <a:chExt cx="1920213" cy="6549073"/>
          </a:xfrm>
        </p:grpSpPr>
        <p:pic>
          <p:nvPicPr>
            <p:cNvPr id="22" name="Imagem 21" descr="logo CAEd_Fundo_Transparente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36296" y="6657130"/>
              <a:ext cx="1835696" cy="368617"/>
            </a:xfrm>
            <a:prstGeom prst="rect">
              <a:avLst/>
            </a:prstGeom>
          </p:spPr>
        </p:pic>
        <p:pic>
          <p:nvPicPr>
            <p:cNvPr id="19" name="Imagem 18" descr="SAERS_IMAGEM_AMBIENTE_211111 (2)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46960" y="4437112"/>
              <a:ext cx="1897039" cy="1422779"/>
            </a:xfrm>
            <a:prstGeom prst="rect">
              <a:avLst/>
            </a:prstGeom>
          </p:spPr>
        </p:pic>
        <p:pic>
          <p:nvPicPr>
            <p:cNvPr id="20" name="Imagem 19" descr="SAERS_IMAGEM_AMBIENTE_211111 (6)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241743" y="1916832"/>
              <a:ext cx="1907704" cy="2543605"/>
            </a:xfrm>
            <a:prstGeom prst="rect">
              <a:avLst/>
            </a:prstGeom>
          </p:spPr>
        </p:pic>
        <p:pic>
          <p:nvPicPr>
            <p:cNvPr id="21" name="Imagem 20" descr="SAERS_IMAGEM_AMBIENTE_211111 (7)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244492" y="476674"/>
              <a:ext cx="1912017" cy="1434013"/>
            </a:xfrm>
            <a:prstGeom prst="rect">
              <a:avLst/>
            </a:prstGeom>
          </p:spPr>
        </p:pic>
        <p:pic>
          <p:nvPicPr>
            <p:cNvPr id="25" name="Imagem 24" descr="Logo Saers (2)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236296" y="5949280"/>
              <a:ext cx="1835696" cy="562182"/>
            </a:xfrm>
            <a:prstGeom prst="rect">
              <a:avLst/>
            </a:prstGeom>
          </p:spPr>
        </p:pic>
      </p:grpSp>
      <p:sp>
        <p:nvSpPr>
          <p:cNvPr id="11" name="CaixaDeTexto 10"/>
          <p:cNvSpPr txBox="1"/>
          <p:nvPr/>
        </p:nvSpPr>
        <p:spPr>
          <a:xfrm>
            <a:off x="611560" y="2211704"/>
            <a:ext cx="535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tx2"/>
                </a:solidFill>
              </a:rPr>
              <a:t>Objetivo:</a:t>
            </a:r>
            <a:endParaRPr lang="pt-BR" dirty="0">
              <a:solidFill>
                <a:schemeClr val="tx2"/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611560" y="3068960"/>
            <a:ext cx="61436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tx2"/>
                </a:solidFill>
              </a:rPr>
              <a:t>Oferecer formação continuada em serviço aos pedagogos e </a:t>
            </a:r>
            <a:r>
              <a:rPr lang="pt-BR" dirty="0" smtClean="0">
                <a:solidFill>
                  <a:schemeClr val="tx2"/>
                </a:solidFill>
              </a:rPr>
              <a:t>técnicos </a:t>
            </a:r>
            <a:r>
              <a:rPr lang="pt-BR" dirty="0" smtClean="0">
                <a:solidFill>
                  <a:schemeClr val="tx2"/>
                </a:solidFill>
              </a:rPr>
              <a:t>pedagógicos da rede pública de ensino, sobre a </a:t>
            </a:r>
            <a:r>
              <a:rPr lang="pt-BR" dirty="0" smtClean="0">
                <a:solidFill>
                  <a:schemeClr val="tx2"/>
                </a:solidFill>
              </a:rPr>
              <a:t>interpretação</a:t>
            </a:r>
            <a:r>
              <a:rPr lang="pt-BR" dirty="0" smtClean="0">
                <a:solidFill>
                  <a:schemeClr val="tx2"/>
                </a:solidFill>
              </a:rPr>
              <a:t>, compreensão e uso </a:t>
            </a:r>
            <a:r>
              <a:rPr lang="pt-BR" dirty="0" smtClean="0">
                <a:solidFill>
                  <a:schemeClr val="tx2"/>
                </a:solidFill>
              </a:rPr>
              <a:t>dos resultados </a:t>
            </a:r>
            <a:r>
              <a:rPr lang="pt-BR" dirty="0" smtClean="0">
                <a:solidFill>
                  <a:schemeClr val="tx2"/>
                </a:solidFill>
              </a:rPr>
              <a:t>das avaliações em prol de uma educação mais justa e com qualidade para </a:t>
            </a:r>
            <a:r>
              <a:rPr lang="pt-BR" dirty="0" smtClean="0">
                <a:solidFill>
                  <a:schemeClr val="tx2"/>
                </a:solidFill>
              </a:rPr>
              <a:t>todos os gaúchos.</a:t>
            </a:r>
            <a:endParaRPr lang="pt-BR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de cantos arredondados 4"/>
          <p:cNvSpPr/>
          <p:nvPr/>
        </p:nvSpPr>
        <p:spPr>
          <a:xfrm>
            <a:off x="0" y="-27384"/>
            <a:ext cx="9144000" cy="50405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179512" y="44624"/>
            <a:ext cx="72008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OFICINA DE APROPRIAÇÃO DE RESULTADOS                     SAE</a:t>
            </a:r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</a:rPr>
              <a:t>RS</a:t>
            </a:r>
            <a:r>
              <a:rPr lang="pt-BR" sz="2000" b="1" dirty="0" smtClean="0"/>
              <a:t> 2011</a:t>
            </a:r>
            <a:endParaRPr lang="pt-BR" sz="2000" b="1" dirty="0"/>
          </a:p>
        </p:txBody>
      </p:sp>
      <p:grpSp>
        <p:nvGrpSpPr>
          <p:cNvPr id="2" name="Grupo 37"/>
          <p:cNvGrpSpPr/>
          <p:nvPr/>
        </p:nvGrpSpPr>
        <p:grpSpPr>
          <a:xfrm>
            <a:off x="7458906" y="490320"/>
            <a:ext cx="1704189" cy="6192686"/>
            <a:chOff x="7236296" y="476674"/>
            <a:chExt cx="1920213" cy="6549073"/>
          </a:xfrm>
        </p:grpSpPr>
        <p:pic>
          <p:nvPicPr>
            <p:cNvPr id="22" name="Imagem 21" descr="logo CAEd_Fundo_Transparente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36296" y="6657130"/>
              <a:ext cx="1835696" cy="368617"/>
            </a:xfrm>
            <a:prstGeom prst="rect">
              <a:avLst/>
            </a:prstGeom>
          </p:spPr>
        </p:pic>
        <p:pic>
          <p:nvPicPr>
            <p:cNvPr id="19" name="Imagem 18" descr="SAERS_IMAGEM_AMBIENTE_211111 (2)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46960" y="4437112"/>
              <a:ext cx="1897039" cy="1422779"/>
            </a:xfrm>
            <a:prstGeom prst="rect">
              <a:avLst/>
            </a:prstGeom>
          </p:spPr>
        </p:pic>
        <p:pic>
          <p:nvPicPr>
            <p:cNvPr id="20" name="Imagem 19" descr="SAERS_IMAGEM_AMBIENTE_211111 (6)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241743" y="1916832"/>
              <a:ext cx="1907704" cy="2543605"/>
            </a:xfrm>
            <a:prstGeom prst="rect">
              <a:avLst/>
            </a:prstGeom>
          </p:spPr>
        </p:pic>
        <p:pic>
          <p:nvPicPr>
            <p:cNvPr id="21" name="Imagem 20" descr="SAERS_IMAGEM_AMBIENTE_211111 (7)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244492" y="476674"/>
              <a:ext cx="1912017" cy="1434013"/>
            </a:xfrm>
            <a:prstGeom prst="rect">
              <a:avLst/>
            </a:prstGeom>
          </p:spPr>
        </p:pic>
        <p:pic>
          <p:nvPicPr>
            <p:cNvPr id="25" name="Imagem 24" descr="Logo Saers (2)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236296" y="5949280"/>
              <a:ext cx="1835696" cy="562182"/>
            </a:xfrm>
            <a:prstGeom prst="rect">
              <a:avLst/>
            </a:prstGeom>
          </p:spPr>
        </p:pic>
      </p:grpSp>
      <p:sp>
        <p:nvSpPr>
          <p:cNvPr id="10" name="CaixaDeTexto 9"/>
          <p:cNvSpPr txBox="1"/>
          <p:nvPr/>
        </p:nvSpPr>
        <p:spPr>
          <a:xfrm>
            <a:off x="642910" y="1285860"/>
            <a:ext cx="564360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solidFill>
                  <a:schemeClr val="tx2"/>
                </a:solidFill>
              </a:rPr>
              <a:t>Programação</a:t>
            </a:r>
          </a:p>
          <a:p>
            <a:endParaRPr lang="pt-BR" sz="1600" b="1" dirty="0" smtClean="0">
              <a:solidFill>
                <a:schemeClr val="tx2"/>
              </a:solidFill>
            </a:endParaRPr>
          </a:p>
          <a:p>
            <a:r>
              <a:rPr lang="pt-BR" sz="1600" b="1" dirty="0" smtClean="0">
                <a:solidFill>
                  <a:schemeClr val="tx2"/>
                </a:solidFill>
              </a:rPr>
              <a:t>1º Dia – </a:t>
            </a:r>
            <a:r>
              <a:rPr lang="pt-BR" sz="1600" b="1" dirty="0" smtClean="0">
                <a:solidFill>
                  <a:schemeClr val="tx2"/>
                </a:solidFill>
              </a:rPr>
              <a:t>24/05</a:t>
            </a:r>
            <a:endParaRPr lang="pt-BR" sz="1600" b="1" dirty="0" smtClean="0">
              <a:solidFill>
                <a:schemeClr val="tx2"/>
              </a:solidFill>
            </a:endParaRPr>
          </a:p>
          <a:p>
            <a:r>
              <a:rPr lang="pt-BR" sz="1600" dirty="0" smtClean="0">
                <a:solidFill>
                  <a:schemeClr val="tx2"/>
                </a:solidFill>
              </a:rPr>
              <a:t>08:00 às 10:00 Avaliação</a:t>
            </a:r>
          </a:p>
          <a:p>
            <a:r>
              <a:rPr lang="pt-BR" sz="1600" dirty="0" smtClean="0">
                <a:solidFill>
                  <a:schemeClr val="tx2"/>
                </a:solidFill>
              </a:rPr>
              <a:t>10:00 às 10:30 </a:t>
            </a:r>
            <a:r>
              <a:rPr lang="pt-BR" sz="1600" dirty="0" err="1" smtClean="0">
                <a:solidFill>
                  <a:schemeClr val="tx2"/>
                </a:solidFill>
              </a:rPr>
              <a:t>Coffee-break</a:t>
            </a:r>
            <a:endParaRPr lang="pt-BR" sz="1600" dirty="0" smtClean="0">
              <a:solidFill>
                <a:schemeClr val="tx2"/>
              </a:solidFill>
            </a:endParaRPr>
          </a:p>
          <a:p>
            <a:r>
              <a:rPr lang="pt-BR" sz="1600" dirty="0" smtClean="0">
                <a:solidFill>
                  <a:schemeClr val="tx2"/>
                </a:solidFill>
              </a:rPr>
              <a:t>10:30 às 12:00 Avaliação</a:t>
            </a:r>
          </a:p>
          <a:p>
            <a:r>
              <a:rPr lang="pt-BR" sz="1600" dirty="0" smtClean="0">
                <a:solidFill>
                  <a:schemeClr val="tx2"/>
                </a:solidFill>
              </a:rPr>
              <a:t>12:00 às 13:30 Pausa para almoço</a:t>
            </a:r>
          </a:p>
          <a:p>
            <a:r>
              <a:rPr lang="pt-BR" sz="1600" dirty="0" smtClean="0">
                <a:solidFill>
                  <a:schemeClr val="tx2"/>
                </a:solidFill>
              </a:rPr>
              <a:t>13:30 às 15:30 Matriz de Referência</a:t>
            </a:r>
          </a:p>
          <a:p>
            <a:r>
              <a:rPr lang="pt-BR" sz="1600" dirty="0" smtClean="0">
                <a:solidFill>
                  <a:schemeClr val="tx2"/>
                </a:solidFill>
              </a:rPr>
              <a:t>15:30 às 16:00 </a:t>
            </a:r>
            <a:r>
              <a:rPr lang="pt-BR" sz="1600" dirty="0" err="1" smtClean="0">
                <a:solidFill>
                  <a:schemeClr val="tx2"/>
                </a:solidFill>
              </a:rPr>
              <a:t>Coffee-break</a:t>
            </a:r>
            <a:endParaRPr lang="pt-BR" sz="1600" dirty="0" smtClean="0">
              <a:solidFill>
                <a:schemeClr val="tx2"/>
              </a:solidFill>
            </a:endParaRPr>
          </a:p>
          <a:p>
            <a:r>
              <a:rPr lang="pt-BR" sz="1600" dirty="0" smtClean="0">
                <a:solidFill>
                  <a:schemeClr val="tx2"/>
                </a:solidFill>
              </a:rPr>
              <a:t>16:00 às 17:30 Matriz de Referência</a:t>
            </a:r>
          </a:p>
          <a:p>
            <a:endParaRPr lang="pt-BR" sz="1600" dirty="0" smtClean="0">
              <a:solidFill>
                <a:schemeClr val="tx2"/>
              </a:solidFill>
            </a:endParaRPr>
          </a:p>
          <a:p>
            <a:r>
              <a:rPr lang="pt-BR" sz="1600" b="1" dirty="0" smtClean="0">
                <a:solidFill>
                  <a:schemeClr val="tx2"/>
                </a:solidFill>
              </a:rPr>
              <a:t>2º Dia – </a:t>
            </a:r>
            <a:r>
              <a:rPr lang="pt-BR" sz="1600" b="1" dirty="0" smtClean="0">
                <a:solidFill>
                  <a:schemeClr val="tx2"/>
                </a:solidFill>
              </a:rPr>
              <a:t>25/05</a:t>
            </a:r>
            <a:endParaRPr lang="pt-BR" sz="1600" b="1" dirty="0" smtClean="0">
              <a:solidFill>
                <a:schemeClr val="tx2"/>
              </a:solidFill>
            </a:endParaRPr>
          </a:p>
          <a:p>
            <a:r>
              <a:rPr lang="pt-BR" sz="1600" dirty="0" smtClean="0">
                <a:solidFill>
                  <a:schemeClr val="tx2"/>
                </a:solidFill>
              </a:rPr>
              <a:t>08:00 às 10:00 Escalas de Proficiência</a:t>
            </a:r>
          </a:p>
          <a:p>
            <a:r>
              <a:rPr lang="pt-BR" sz="1600" dirty="0" smtClean="0">
                <a:solidFill>
                  <a:schemeClr val="tx2"/>
                </a:solidFill>
              </a:rPr>
              <a:t>10:00 às 10:30 </a:t>
            </a:r>
            <a:r>
              <a:rPr lang="pt-BR" sz="1600" dirty="0" err="1" smtClean="0">
                <a:solidFill>
                  <a:schemeClr val="tx2"/>
                </a:solidFill>
              </a:rPr>
              <a:t>Coffee-break</a:t>
            </a:r>
            <a:endParaRPr lang="pt-BR" sz="1600" dirty="0" smtClean="0">
              <a:solidFill>
                <a:schemeClr val="tx2"/>
              </a:solidFill>
            </a:endParaRPr>
          </a:p>
          <a:p>
            <a:r>
              <a:rPr lang="pt-BR" sz="1600" dirty="0" smtClean="0">
                <a:solidFill>
                  <a:schemeClr val="tx2"/>
                </a:solidFill>
              </a:rPr>
              <a:t>10:30 às 12:00 Escalas de Proficiência</a:t>
            </a:r>
          </a:p>
          <a:p>
            <a:r>
              <a:rPr lang="pt-BR" sz="1600" dirty="0" smtClean="0">
                <a:solidFill>
                  <a:schemeClr val="tx2"/>
                </a:solidFill>
              </a:rPr>
              <a:t>12:00 às 13:30 Pausa para almoço</a:t>
            </a:r>
          </a:p>
          <a:p>
            <a:r>
              <a:rPr lang="pt-BR" sz="1600" dirty="0" smtClean="0">
                <a:solidFill>
                  <a:schemeClr val="tx2"/>
                </a:solidFill>
              </a:rPr>
              <a:t>13:30 às 15:30 Padrões de desempenho/Apropriação de resultados</a:t>
            </a:r>
          </a:p>
          <a:p>
            <a:r>
              <a:rPr lang="pt-BR" sz="1600" dirty="0" smtClean="0">
                <a:solidFill>
                  <a:schemeClr val="tx2"/>
                </a:solidFill>
              </a:rPr>
              <a:t>15:30 às 16:00 </a:t>
            </a:r>
            <a:r>
              <a:rPr lang="pt-BR" sz="1600" dirty="0" err="1" smtClean="0">
                <a:solidFill>
                  <a:schemeClr val="tx2"/>
                </a:solidFill>
              </a:rPr>
              <a:t>Coffee-break</a:t>
            </a:r>
            <a:endParaRPr lang="pt-BR" sz="1600" dirty="0" smtClean="0">
              <a:solidFill>
                <a:schemeClr val="tx2"/>
              </a:solidFill>
            </a:endParaRPr>
          </a:p>
          <a:p>
            <a:r>
              <a:rPr lang="pt-BR" sz="1600" dirty="0" smtClean="0">
                <a:solidFill>
                  <a:schemeClr val="tx2"/>
                </a:solidFill>
              </a:rPr>
              <a:t>16:00 às 17:30 Padrões de desempenho/Apropriação de  resultados.</a:t>
            </a:r>
            <a:endParaRPr lang="pt-BR" sz="16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de cantos arredondados 4"/>
          <p:cNvSpPr/>
          <p:nvPr/>
        </p:nvSpPr>
        <p:spPr>
          <a:xfrm>
            <a:off x="0" y="-27384"/>
            <a:ext cx="9144000" cy="50405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179512" y="44624"/>
            <a:ext cx="72008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OFICINA DE APROPRIAÇÃO DE RESULTADOS                     SAE</a:t>
            </a:r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</a:rPr>
              <a:t>RS</a:t>
            </a:r>
            <a:r>
              <a:rPr lang="pt-BR" sz="2000" b="1" dirty="0" smtClean="0"/>
              <a:t> 2011</a:t>
            </a:r>
            <a:endParaRPr lang="pt-BR" sz="2000" b="1" dirty="0"/>
          </a:p>
        </p:txBody>
      </p:sp>
      <p:grpSp>
        <p:nvGrpSpPr>
          <p:cNvPr id="2" name="Grupo 37"/>
          <p:cNvGrpSpPr/>
          <p:nvPr/>
        </p:nvGrpSpPr>
        <p:grpSpPr>
          <a:xfrm>
            <a:off x="7458906" y="490320"/>
            <a:ext cx="1704189" cy="6192686"/>
            <a:chOff x="7236296" y="476674"/>
            <a:chExt cx="1920213" cy="6549073"/>
          </a:xfrm>
        </p:grpSpPr>
        <p:pic>
          <p:nvPicPr>
            <p:cNvPr id="22" name="Imagem 21" descr="logo CAEd_Fundo_Transparente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36296" y="6657130"/>
              <a:ext cx="1835696" cy="368617"/>
            </a:xfrm>
            <a:prstGeom prst="rect">
              <a:avLst/>
            </a:prstGeom>
          </p:spPr>
        </p:pic>
        <p:pic>
          <p:nvPicPr>
            <p:cNvPr id="19" name="Imagem 18" descr="SAERS_IMAGEM_AMBIENTE_211111 (2)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46960" y="4437112"/>
              <a:ext cx="1897039" cy="1422779"/>
            </a:xfrm>
            <a:prstGeom prst="rect">
              <a:avLst/>
            </a:prstGeom>
          </p:spPr>
        </p:pic>
        <p:pic>
          <p:nvPicPr>
            <p:cNvPr id="20" name="Imagem 19" descr="SAERS_IMAGEM_AMBIENTE_211111 (6)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241743" y="1916832"/>
              <a:ext cx="1907704" cy="2543605"/>
            </a:xfrm>
            <a:prstGeom prst="rect">
              <a:avLst/>
            </a:prstGeom>
          </p:spPr>
        </p:pic>
        <p:pic>
          <p:nvPicPr>
            <p:cNvPr id="21" name="Imagem 20" descr="SAERS_IMAGEM_AMBIENTE_211111 (7)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244492" y="476674"/>
              <a:ext cx="1912017" cy="1434013"/>
            </a:xfrm>
            <a:prstGeom prst="rect">
              <a:avLst/>
            </a:prstGeom>
          </p:spPr>
        </p:pic>
        <p:pic>
          <p:nvPicPr>
            <p:cNvPr id="25" name="Imagem 24" descr="Logo Saers (2)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236296" y="5949280"/>
              <a:ext cx="1835696" cy="562182"/>
            </a:xfrm>
            <a:prstGeom prst="rect">
              <a:avLst/>
            </a:prstGeom>
          </p:spPr>
        </p:pic>
      </p:grpSp>
      <p:sp>
        <p:nvSpPr>
          <p:cNvPr id="12" name="CaixaDeTexto 11"/>
          <p:cNvSpPr txBox="1"/>
          <p:nvPr/>
        </p:nvSpPr>
        <p:spPr>
          <a:xfrm>
            <a:off x="2123728" y="2217638"/>
            <a:ext cx="2592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dirty="0" smtClean="0">
                <a:solidFill>
                  <a:schemeClr val="tx2"/>
                </a:solidFill>
              </a:rPr>
              <a:t>Dúvidas?</a:t>
            </a:r>
            <a:endParaRPr lang="pt-BR" sz="4800" b="1" dirty="0">
              <a:solidFill>
                <a:schemeClr val="tx2"/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2267744" y="2937718"/>
            <a:ext cx="2088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 smtClean="0">
                <a:solidFill>
                  <a:schemeClr val="tx2"/>
                </a:solidFill>
              </a:rPr>
              <a:t>Obrigado!</a:t>
            </a:r>
          </a:p>
          <a:p>
            <a:endParaRPr lang="pt-BR" dirty="0" smtClean="0">
              <a:solidFill>
                <a:schemeClr val="tx2"/>
              </a:solidFill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1691680" y="5229200"/>
            <a:ext cx="33843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chemeClr val="tx2"/>
                </a:solidFill>
              </a:rPr>
              <a:t>Álvaro </a:t>
            </a:r>
            <a:r>
              <a:rPr lang="pt-BR" sz="2800" b="1" dirty="0" err="1" smtClean="0">
                <a:solidFill>
                  <a:schemeClr val="tx2"/>
                </a:solidFill>
              </a:rPr>
              <a:t>Dyogo</a:t>
            </a:r>
            <a:endParaRPr lang="pt-BR" sz="2800" b="1" dirty="0" smtClean="0">
              <a:solidFill>
                <a:schemeClr val="tx2"/>
              </a:solidFill>
            </a:endParaRPr>
          </a:p>
          <a:p>
            <a:pPr algn="ctr"/>
            <a:r>
              <a:rPr lang="pt-BR" sz="2800" dirty="0" smtClean="0">
                <a:solidFill>
                  <a:schemeClr val="tx2"/>
                </a:solidFill>
              </a:rPr>
              <a:t>alvaro@caed.ufjf.br</a:t>
            </a:r>
            <a:endParaRPr lang="pt-BR" sz="2800" dirty="0" smtClean="0">
              <a:solidFill>
                <a:schemeClr val="tx2"/>
              </a:solidFill>
            </a:endParaRPr>
          </a:p>
          <a:p>
            <a:endParaRPr lang="pt-BR" sz="28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344</Words>
  <Application>Microsoft Office PowerPoint</Application>
  <PresentationFormat>Apresentação na tela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Slide 1</vt:lpstr>
      <vt:lpstr>Slide 2</vt:lpstr>
      <vt:lpstr>Slide 3</vt:lpstr>
      <vt:lpstr>Slide 4</vt:lpstr>
      <vt:lpstr>Slide 5</vt:lpstr>
      <vt:lpstr>Slide 6</vt:lpstr>
    </vt:vector>
  </TitlesOfParts>
  <Company>UFJF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Álvaro Dyogo Pereira</dc:creator>
  <cp:lastModifiedBy>Álvaro Dyogo Pereira</cp:lastModifiedBy>
  <cp:revision>13</cp:revision>
  <dcterms:created xsi:type="dcterms:W3CDTF">2012-04-17T17:32:39Z</dcterms:created>
  <dcterms:modified xsi:type="dcterms:W3CDTF">2012-05-10T17:56:01Z</dcterms:modified>
</cp:coreProperties>
</file>