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5"/>
  </p:notesMasterIdLst>
  <p:handoutMasterIdLst>
    <p:handoutMasterId r:id="rId36"/>
  </p:handoutMasterIdLst>
  <p:sldIdLst>
    <p:sldId id="513" r:id="rId2"/>
    <p:sldId id="520" r:id="rId3"/>
    <p:sldId id="338" r:id="rId4"/>
    <p:sldId id="450" r:id="rId5"/>
    <p:sldId id="339" r:id="rId6"/>
    <p:sldId id="340" r:id="rId7"/>
    <p:sldId id="500" r:id="rId8"/>
    <p:sldId id="501" r:id="rId9"/>
    <p:sldId id="452" r:id="rId10"/>
    <p:sldId id="341" r:id="rId11"/>
    <p:sldId id="514" r:id="rId12"/>
    <p:sldId id="493" r:id="rId13"/>
    <p:sldId id="489" r:id="rId14"/>
    <p:sldId id="490" r:id="rId15"/>
    <p:sldId id="494" r:id="rId16"/>
    <p:sldId id="495" r:id="rId17"/>
    <p:sldId id="502" r:id="rId18"/>
    <p:sldId id="504" r:id="rId19"/>
    <p:sldId id="505" r:id="rId20"/>
    <p:sldId id="506" r:id="rId21"/>
    <p:sldId id="507" r:id="rId22"/>
    <p:sldId id="508" r:id="rId23"/>
    <p:sldId id="509" r:id="rId24"/>
    <p:sldId id="515" r:id="rId25"/>
    <p:sldId id="499" r:id="rId26"/>
    <p:sldId id="453" r:id="rId27"/>
    <p:sldId id="458" r:id="rId28"/>
    <p:sldId id="459" r:id="rId29"/>
    <p:sldId id="516" r:id="rId30"/>
    <p:sldId id="517" r:id="rId31"/>
    <p:sldId id="518" r:id="rId32"/>
    <p:sldId id="519" r:id="rId33"/>
    <p:sldId id="469" r:id="rId34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  <a:srgbClr val="45B97C"/>
    <a:srgbClr val="8FCEA5"/>
    <a:srgbClr val="C0E2CA"/>
    <a:srgbClr val="39B569"/>
    <a:srgbClr val="79C38B"/>
    <a:srgbClr val="A3D3AD"/>
    <a:srgbClr val="D1E7D3"/>
    <a:srgbClr val="80060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6" autoAdjust="0"/>
    <p:restoredTop sz="94564" autoAdjust="0"/>
  </p:normalViewPr>
  <p:slideViewPr>
    <p:cSldViewPr>
      <p:cViewPr>
        <p:scale>
          <a:sx n="66" d="100"/>
          <a:sy n="66" d="100"/>
        </p:scale>
        <p:origin x="-70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9"/>
  <c:chart>
    <c:plotArea>
      <c:layout/>
      <c:barChart>
        <c:barDir val="col"/>
        <c:grouping val="clustered"/>
        <c:ser>
          <c:idx val="0"/>
          <c:order val="0"/>
          <c:dLbls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43,6%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Plan1!$A$3:$A$6</c:f>
              <c:strCache>
                <c:ptCount val="4"/>
                <c:pt idx="0">
                  <c:v>Até 1,60</c:v>
                </c:pt>
                <c:pt idx="1">
                  <c:v>De 1,60 a 1,70</c:v>
                </c:pt>
                <c:pt idx="2">
                  <c:v>De 1,70 a 1,80</c:v>
                </c:pt>
                <c:pt idx="3">
                  <c:v>Acima de 1,80</c:v>
                </c:pt>
              </c:strCache>
            </c:strRef>
          </c:cat>
          <c:val>
            <c:numRef>
              <c:f>Plan1!$B$3:$B$6</c:f>
              <c:numCache>
                <c:formatCode>0.0%</c:formatCode>
                <c:ptCount val="4"/>
                <c:pt idx="0">
                  <c:v>0.14630000000000001</c:v>
                </c:pt>
                <c:pt idx="1">
                  <c:v>0.31710000000000038</c:v>
                </c:pt>
                <c:pt idx="2">
                  <c:v>0.43900000000000111</c:v>
                </c:pt>
                <c:pt idx="3">
                  <c:v>9.7600000000000048E-2</c:v>
                </c:pt>
              </c:numCache>
            </c:numRef>
          </c:val>
        </c:ser>
        <c:gapWidth val="13"/>
        <c:axId val="34830592"/>
        <c:axId val="48215552"/>
      </c:barChart>
      <c:catAx>
        <c:axId val="34830592"/>
        <c:scaling>
          <c:orientation val="minMax"/>
        </c:scaling>
        <c:delete val="1"/>
        <c:axPos val="b"/>
        <c:tickLblPos val="none"/>
        <c:crossAx val="48215552"/>
        <c:crosses val="autoZero"/>
        <c:auto val="1"/>
        <c:lblAlgn val="ctr"/>
        <c:lblOffset val="100"/>
      </c:catAx>
      <c:valAx>
        <c:axId val="48215552"/>
        <c:scaling>
          <c:orientation val="minMax"/>
          <c:max val="0.5"/>
          <c:min val="0"/>
        </c:scaling>
        <c:delete val="1"/>
        <c:axPos val="l"/>
        <c:numFmt formatCode="0%" sourceLinked="0"/>
        <c:tickLblPos val="none"/>
        <c:crossAx val="34830592"/>
        <c:crosses val="autoZero"/>
        <c:crossBetween val="between"/>
        <c:majorUnit val="0.1"/>
        <c:minorUnit val="4.0000000000000112E-2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CA894-95B9-4ACE-A3EA-A60520D07BD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504788-A272-4AF7-83F8-96C1A6746E8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400" b="1" dirty="0" smtClean="0"/>
            <a:t>Volume 1</a:t>
          </a:r>
          <a:endParaRPr lang="pt-BR" sz="2400" b="1" dirty="0"/>
        </a:p>
      </dgm:t>
    </dgm:pt>
    <dgm:pt modelId="{23F68BAE-D219-42B9-82E2-90077E077CF7}" type="parTrans" cxnId="{48AAFA13-3776-4A2D-B370-39DE077CBFFC}">
      <dgm:prSet/>
      <dgm:spPr/>
      <dgm:t>
        <a:bodyPr/>
        <a:lstStyle/>
        <a:p>
          <a:endParaRPr lang="pt-BR" sz="900" b="1"/>
        </a:p>
      </dgm:t>
    </dgm:pt>
    <dgm:pt modelId="{69D5C1DF-F1E9-4C7A-ADFF-1A4AF51F2AD4}" type="sibTrans" cxnId="{48AAFA13-3776-4A2D-B370-39DE077CBFFC}">
      <dgm:prSet/>
      <dgm:spPr/>
      <dgm:t>
        <a:bodyPr/>
        <a:lstStyle/>
        <a:p>
          <a:endParaRPr lang="pt-BR" sz="900" b="1"/>
        </a:p>
      </dgm:t>
    </dgm:pt>
    <dgm:pt modelId="{49BF7C15-396E-4B70-B288-1331E690DEF5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Boletim do sistema de avaliação. </a:t>
          </a:r>
          <a:endParaRPr lang="pt-BR" sz="1800" b="1" dirty="0"/>
        </a:p>
      </dgm:t>
    </dgm:pt>
    <dgm:pt modelId="{B124E650-DAC3-4696-99E3-E16F608089BF}" type="parTrans" cxnId="{64C7D6DA-7BAB-46FB-9A95-5F7F6539679C}">
      <dgm:prSet/>
      <dgm:spPr/>
      <dgm:t>
        <a:bodyPr/>
        <a:lstStyle/>
        <a:p>
          <a:endParaRPr lang="pt-BR" sz="900" b="1"/>
        </a:p>
      </dgm:t>
    </dgm:pt>
    <dgm:pt modelId="{7FBA4068-3D05-4B91-A0BB-ACBD05980482}" type="sibTrans" cxnId="{64C7D6DA-7BAB-46FB-9A95-5F7F6539679C}">
      <dgm:prSet/>
      <dgm:spPr/>
      <dgm:t>
        <a:bodyPr/>
        <a:lstStyle/>
        <a:p>
          <a:endParaRPr lang="pt-BR" sz="900" b="1"/>
        </a:p>
      </dgm:t>
    </dgm:pt>
    <dgm:pt modelId="{E4423379-28E6-40BB-BEF1-23919A17BD9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Apresenta informações básicas sobre a avaliação, mas não </a:t>
          </a:r>
          <a:r>
            <a:rPr lang="pt-BR" sz="1800" b="1" dirty="0" err="1" smtClean="0"/>
            <a:t>não</a:t>
          </a:r>
          <a:r>
            <a:rPr lang="pt-BR" sz="1800" b="1" dirty="0" smtClean="0"/>
            <a:t> apresenta resultados.</a:t>
          </a:r>
          <a:endParaRPr lang="pt-BR" sz="1800" b="1" dirty="0"/>
        </a:p>
      </dgm:t>
    </dgm:pt>
    <dgm:pt modelId="{A18E8FEE-6074-4581-8804-6C3DDFD78E09}" type="parTrans" cxnId="{B572A3B6-AE85-424A-9F4E-486162F2277A}">
      <dgm:prSet/>
      <dgm:spPr/>
      <dgm:t>
        <a:bodyPr/>
        <a:lstStyle/>
        <a:p>
          <a:endParaRPr lang="pt-BR" sz="900" b="1"/>
        </a:p>
      </dgm:t>
    </dgm:pt>
    <dgm:pt modelId="{9DB33E8C-378A-4AE6-BB70-08875F1D2D48}" type="sibTrans" cxnId="{B572A3B6-AE85-424A-9F4E-486162F2277A}">
      <dgm:prSet/>
      <dgm:spPr/>
      <dgm:t>
        <a:bodyPr/>
        <a:lstStyle/>
        <a:p>
          <a:endParaRPr lang="pt-BR" sz="900" b="1"/>
        </a:p>
      </dgm:t>
    </dgm:pt>
    <dgm:pt modelId="{E49EFCFA-D2D4-40FA-B66F-05FAA4D3A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400" b="1" dirty="0" smtClean="0"/>
            <a:t>Volume 2</a:t>
          </a:r>
          <a:endParaRPr lang="pt-BR" sz="2400" b="1" dirty="0"/>
        </a:p>
      </dgm:t>
    </dgm:pt>
    <dgm:pt modelId="{430BAFD7-810E-41BF-87E8-E0B5C8EDF8FE}" type="parTrans" cxnId="{482AE43B-E04A-4136-A50B-5688F66FB87A}">
      <dgm:prSet/>
      <dgm:spPr/>
      <dgm:t>
        <a:bodyPr/>
        <a:lstStyle/>
        <a:p>
          <a:endParaRPr lang="pt-BR" sz="900" b="1"/>
        </a:p>
      </dgm:t>
    </dgm:pt>
    <dgm:pt modelId="{63D35D8B-EDED-41FB-8FEF-1195D6D1140C}" type="sibTrans" cxnId="{482AE43B-E04A-4136-A50B-5688F66FB87A}">
      <dgm:prSet/>
      <dgm:spPr/>
      <dgm:t>
        <a:bodyPr/>
        <a:lstStyle/>
        <a:p>
          <a:endParaRPr lang="pt-BR" sz="900" b="1"/>
        </a:p>
      </dgm:t>
    </dgm:pt>
    <dgm:pt modelId="{DDEAA69F-6588-4512-97D2-AE60C200BBB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Boletim de resultados do gestor.</a:t>
          </a:r>
          <a:endParaRPr lang="pt-BR" sz="1800" b="1" dirty="0"/>
        </a:p>
      </dgm:t>
    </dgm:pt>
    <dgm:pt modelId="{A3195F17-B149-460B-A025-B4C152EC54FD}" type="parTrans" cxnId="{3327E8B4-B518-4274-8EB9-13578F08E0E6}">
      <dgm:prSet/>
      <dgm:spPr/>
      <dgm:t>
        <a:bodyPr/>
        <a:lstStyle/>
        <a:p>
          <a:endParaRPr lang="pt-BR" sz="900" b="1"/>
        </a:p>
      </dgm:t>
    </dgm:pt>
    <dgm:pt modelId="{387FA5C4-2BFF-4602-B0C5-8B94193AFECE}" type="sibTrans" cxnId="{3327E8B4-B518-4274-8EB9-13578F08E0E6}">
      <dgm:prSet/>
      <dgm:spPr/>
      <dgm:t>
        <a:bodyPr/>
        <a:lstStyle/>
        <a:p>
          <a:endParaRPr lang="pt-BR" sz="900" b="1"/>
        </a:p>
      </dgm:t>
    </dgm:pt>
    <dgm:pt modelId="{9D2883A6-CF30-4E8E-B074-BD3486493AB8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Apresenta resultados gerais da avaliação e traz análises com enfoque para gestores.</a:t>
          </a:r>
          <a:endParaRPr lang="pt-BR" sz="1800" b="1" dirty="0"/>
        </a:p>
      </dgm:t>
    </dgm:pt>
    <dgm:pt modelId="{00C6DED2-2B02-414C-A884-0DA4B779DD03}" type="parTrans" cxnId="{AFE370F0-080E-4B76-8B53-A1188BD29EBD}">
      <dgm:prSet/>
      <dgm:spPr/>
      <dgm:t>
        <a:bodyPr/>
        <a:lstStyle/>
        <a:p>
          <a:endParaRPr lang="pt-BR" sz="900" b="1"/>
        </a:p>
      </dgm:t>
    </dgm:pt>
    <dgm:pt modelId="{A80922AD-BEFA-4FE6-97F1-BB649D9112CB}" type="sibTrans" cxnId="{AFE370F0-080E-4B76-8B53-A1188BD29EBD}">
      <dgm:prSet/>
      <dgm:spPr/>
      <dgm:t>
        <a:bodyPr/>
        <a:lstStyle/>
        <a:p>
          <a:endParaRPr lang="pt-BR" sz="900" b="1"/>
        </a:p>
      </dgm:t>
    </dgm:pt>
    <dgm:pt modelId="{820D249B-6870-4DE2-895D-F9FB75A97EC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400" b="1" dirty="0" smtClean="0"/>
            <a:t>Volume 3</a:t>
          </a:r>
          <a:endParaRPr lang="pt-BR" sz="2400" b="1" dirty="0"/>
        </a:p>
      </dgm:t>
    </dgm:pt>
    <dgm:pt modelId="{9364032E-3FEE-4DD3-BF7D-E70389307B25}" type="parTrans" cxnId="{B8546086-B27A-4A17-94D4-C9E2C002F202}">
      <dgm:prSet/>
      <dgm:spPr/>
      <dgm:t>
        <a:bodyPr/>
        <a:lstStyle/>
        <a:p>
          <a:endParaRPr lang="pt-BR" sz="900" b="1"/>
        </a:p>
      </dgm:t>
    </dgm:pt>
    <dgm:pt modelId="{FAEB7340-6D01-4661-9E61-858547C77F3E}" type="sibTrans" cxnId="{B8546086-B27A-4A17-94D4-C9E2C002F202}">
      <dgm:prSet/>
      <dgm:spPr/>
      <dgm:t>
        <a:bodyPr/>
        <a:lstStyle/>
        <a:p>
          <a:endParaRPr lang="pt-BR" sz="900" b="1"/>
        </a:p>
      </dgm:t>
    </dgm:pt>
    <dgm:pt modelId="{0EB77823-A7ED-4584-B565-3F25BBCF69D6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Boletim de resultados pedagógicos. </a:t>
          </a:r>
          <a:endParaRPr lang="pt-BR" sz="1800" b="1" dirty="0"/>
        </a:p>
      </dgm:t>
    </dgm:pt>
    <dgm:pt modelId="{53B86C89-0BDC-4C0B-8A63-07F695D92FC2}" type="parTrans" cxnId="{66E12531-FD69-46F5-B6DC-77BEEC4D9248}">
      <dgm:prSet/>
      <dgm:spPr/>
      <dgm:t>
        <a:bodyPr/>
        <a:lstStyle/>
        <a:p>
          <a:endParaRPr lang="pt-BR" sz="900" b="1"/>
        </a:p>
      </dgm:t>
    </dgm:pt>
    <dgm:pt modelId="{E5648695-50CD-4EBB-BCD8-B104F7A30DD1}" type="sibTrans" cxnId="{66E12531-FD69-46F5-B6DC-77BEEC4D9248}">
      <dgm:prSet/>
      <dgm:spPr/>
      <dgm:t>
        <a:bodyPr/>
        <a:lstStyle/>
        <a:p>
          <a:endParaRPr lang="pt-BR" sz="900" b="1"/>
        </a:p>
      </dgm:t>
    </dgm:pt>
    <dgm:pt modelId="{8F2018B5-2531-43D0-BD0A-1331BCB41A2F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Apresenta os resultados da escola para cada série e disciplina com textos de suporte pedagógico para professores e coordenadores.</a:t>
          </a:r>
          <a:endParaRPr lang="pt-BR" sz="1800" b="1" dirty="0"/>
        </a:p>
      </dgm:t>
    </dgm:pt>
    <dgm:pt modelId="{F5615350-2E30-4DEB-9BDD-7A442EDA2342}" type="parTrans" cxnId="{A3A5EA88-2124-4A9F-BC23-35D1FEC5B33F}">
      <dgm:prSet/>
      <dgm:spPr/>
      <dgm:t>
        <a:bodyPr/>
        <a:lstStyle/>
        <a:p>
          <a:endParaRPr lang="pt-BR" sz="900" b="1"/>
        </a:p>
      </dgm:t>
    </dgm:pt>
    <dgm:pt modelId="{BB46A06A-8179-49E7-8AC5-F4B09F3259B3}" type="sibTrans" cxnId="{A3A5EA88-2124-4A9F-BC23-35D1FEC5B33F}">
      <dgm:prSet/>
      <dgm:spPr/>
      <dgm:t>
        <a:bodyPr/>
        <a:lstStyle/>
        <a:p>
          <a:endParaRPr lang="pt-BR" sz="900" b="1"/>
        </a:p>
      </dgm:t>
    </dgm:pt>
    <dgm:pt modelId="{D584F555-FEA4-49E1-8A52-F86DFABD16EA}" type="pres">
      <dgm:prSet presAssocID="{9EBCA894-95B9-4ACE-A3EA-A60520D07B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19A2E5-01E0-4B61-ACBC-AAA5BAB16D6E}" type="pres">
      <dgm:prSet presAssocID="{CC504788-A272-4AF7-83F8-96C1A6746E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CC71C9-E65B-4113-A756-BF3AE89197F7}" type="pres">
      <dgm:prSet presAssocID="{69D5C1DF-F1E9-4C7A-ADFF-1A4AF51F2AD4}" presName="sibTrans" presStyleCnt="0"/>
      <dgm:spPr/>
    </dgm:pt>
    <dgm:pt modelId="{9D7CB320-0A85-4148-A407-945D1293467B}" type="pres">
      <dgm:prSet presAssocID="{E49EFCFA-D2D4-40FA-B66F-05FAA4D3A5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30757F-18E9-4D69-94F4-8F7B38AF9715}" type="pres">
      <dgm:prSet presAssocID="{63D35D8B-EDED-41FB-8FEF-1195D6D1140C}" presName="sibTrans" presStyleCnt="0"/>
      <dgm:spPr/>
    </dgm:pt>
    <dgm:pt modelId="{FBE5DEE6-8261-449F-A3BF-1E1C6BBEE2AD}" type="pres">
      <dgm:prSet presAssocID="{820D249B-6870-4DE2-895D-F9FB75A97E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546086-B27A-4A17-94D4-C9E2C002F202}" srcId="{9EBCA894-95B9-4ACE-A3EA-A60520D07BD5}" destId="{820D249B-6870-4DE2-895D-F9FB75A97EC8}" srcOrd="2" destOrd="0" parTransId="{9364032E-3FEE-4DD3-BF7D-E70389307B25}" sibTransId="{FAEB7340-6D01-4661-9E61-858547C77F3E}"/>
    <dgm:cxn modelId="{3327E8B4-B518-4274-8EB9-13578F08E0E6}" srcId="{E49EFCFA-D2D4-40FA-B66F-05FAA4D3A5A0}" destId="{DDEAA69F-6588-4512-97D2-AE60C200BBBF}" srcOrd="0" destOrd="0" parTransId="{A3195F17-B149-460B-A025-B4C152EC54FD}" sibTransId="{387FA5C4-2BFF-4602-B0C5-8B94193AFECE}"/>
    <dgm:cxn modelId="{482AE43B-E04A-4136-A50B-5688F66FB87A}" srcId="{9EBCA894-95B9-4ACE-A3EA-A60520D07BD5}" destId="{E49EFCFA-D2D4-40FA-B66F-05FAA4D3A5A0}" srcOrd="1" destOrd="0" parTransId="{430BAFD7-810E-41BF-87E8-E0B5C8EDF8FE}" sibTransId="{63D35D8B-EDED-41FB-8FEF-1195D6D1140C}"/>
    <dgm:cxn modelId="{917F593F-BDCD-4B86-ACF4-EA5337590AAE}" type="presOf" srcId="{9D2883A6-CF30-4E8E-B074-BD3486493AB8}" destId="{9D7CB320-0A85-4148-A407-945D1293467B}" srcOrd="0" destOrd="2" presId="urn:microsoft.com/office/officeart/2005/8/layout/hList6"/>
    <dgm:cxn modelId="{B572A3B6-AE85-424A-9F4E-486162F2277A}" srcId="{CC504788-A272-4AF7-83F8-96C1A6746E80}" destId="{E4423379-28E6-40BB-BEF1-23919A17BD90}" srcOrd="1" destOrd="0" parTransId="{A18E8FEE-6074-4581-8804-6C3DDFD78E09}" sibTransId="{9DB33E8C-378A-4AE6-BB70-08875F1D2D48}"/>
    <dgm:cxn modelId="{AFE370F0-080E-4B76-8B53-A1188BD29EBD}" srcId="{E49EFCFA-D2D4-40FA-B66F-05FAA4D3A5A0}" destId="{9D2883A6-CF30-4E8E-B074-BD3486493AB8}" srcOrd="1" destOrd="0" parTransId="{00C6DED2-2B02-414C-A884-0DA4B779DD03}" sibTransId="{A80922AD-BEFA-4FE6-97F1-BB649D9112CB}"/>
    <dgm:cxn modelId="{A3A5EA88-2124-4A9F-BC23-35D1FEC5B33F}" srcId="{820D249B-6870-4DE2-895D-F9FB75A97EC8}" destId="{8F2018B5-2531-43D0-BD0A-1331BCB41A2F}" srcOrd="1" destOrd="0" parTransId="{F5615350-2E30-4DEB-9BDD-7A442EDA2342}" sibTransId="{BB46A06A-8179-49E7-8AC5-F4B09F3259B3}"/>
    <dgm:cxn modelId="{48AAFA13-3776-4A2D-B370-39DE077CBFFC}" srcId="{9EBCA894-95B9-4ACE-A3EA-A60520D07BD5}" destId="{CC504788-A272-4AF7-83F8-96C1A6746E80}" srcOrd="0" destOrd="0" parTransId="{23F68BAE-D219-42B9-82E2-90077E077CF7}" sibTransId="{69D5C1DF-F1E9-4C7A-ADFF-1A4AF51F2AD4}"/>
    <dgm:cxn modelId="{602711C0-33A8-4B29-941B-F61514CAB8D3}" type="presOf" srcId="{E49EFCFA-D2D4-40FA-B66F-05FAA4D3A5A0}" destId="{9D7CB320-0A85-4148-A407-945D1293467B}" srcOrd="0" destOrd="0" presId="urn:microsoft.com/office/officeart/2005/8/layout/hList6"/>
    <dgm:cxn modelId="{980AA32C-9736-4803-8398-439FBD716EBB}" type="presOf" srcId="{8F2018B5-2531-43D0-BD0A-1331BCB41A2F}" destId="{FBE5DEE6-8261-449F-A3BF-1E1C6BBEE2AD}" srcOrd="0" destOrd="2" presId="urn:microsoft.com/office/officeart/2005/8/layout/hList6"/>
    <dgm:cxn modelId="{106E3A60-4602-48E5-B982-DC09C68FF9EE}" type="presOf" srcId="{DDEAA69F-6588-4512-97D2-AE60C200BBBF}" destId="{9D7CB320-0A85-4148-A407-945D1293467B}" srcOrd="0" destOrd="1" presId="urn:microsoft.com/office/officeart/2005/8/layout/hList6"/>
    <dgm:cxn modelId="{64C7D6DA-7BAB-46FB-9A95-5F7F6539679C}" srcId="{CC504788-A272-4AF7-83F8-96C1A6746E80}" destId="{49BF7C15-396E-4B70-B288-1331E690DEF5}" srcOrd="0" destOrd="0" parTransId="{B124E650-DAC3-4696-99E3-E16F608089BF}" sibTransId="{7FBA4068-3D05-4B91-A0BB-ACBD05980482}"/>
    <dgm:cxn modelId="{BC0B48D5-A824-4FEE-B5A9-B8C245E92B6F}" type="presOf" srcId="{E4423379-28E6-40BB-BEF1-23919A17BD90}" destId="{C319A2E5-01E0-4B61-ACBC-AAA5BAB16D6E}" srcOrd="0" destOrd="2" presId="urn:microsoft.com/office/officeart/2005/8/layout/hList6"/>
    <dgm:cxn modelId="{B758FA41-A4F6-448C-A9F6-F7E80089FD43}" type="presOf" srcId="{0EB77823-A7ED-4584-B565-3F25BBCF69D6}" destId="{FBE5DEE6-8261-449F-A3BF-1E1C6BBEE2AD}" srcOrd="0" destOrd="1" presId="urn:microsoft.com/office/officeart/2005/8/layout/hList6"/>
    <dgm:cxn modelId="{2D4F881C-9EBA-486A-ACF8-E084143857B8}" type="presOf" srcId="{9EBCA894-95B9-4ACE-A3EA-A60520D07BD5}" destId="{D584F555-FEA4-49E1-8A52-F86DFABD16EA}" srcOrd="0" destOrd="0" presId="urn:microsoft.com/office/officeart/2005/8/layout/hList6"/>
    <dgm:cxn modelId="{66E12531-FD69-46F5-B6DC-77BEEC4D9248}" srcId="{820D249B-6870-4DE2-895D-F9FB75A97EC8}" destId="{0EB77823-A7ED-4584-B565-3F25BBCF69D6}" srcOrd="0" destOrd="0" parTransId="{53B86C89-0BDC-4C0B-8A63-07F695D92FC2}" sibTransId="{E5648695-50CD-4EBB-BCD8-B104F7A30DD1}"/>
    <dgm:cxn modelId="{4EBDEB9A-A8B6-4838-B635-FD6FF42629A1}" type="presOf" srcId="{49BF7C15-396E-4B70-B288-1331E690DEF5}" destId="{C319A2E5-01E0-4B61-ACBC-AAA5BAB16D6E}" srcOrd="0" destOrd="1" presId="urn:microsoft.com/office/officeart/2005/8/layout/hList6"/>
    <dgm:cxn modelId="{07F4E606-C64D-4F9B-A120-D9740771B238}" type="presOf" srcId="{CC504788-A272-4AF7-83F8-96C1A6746E80}" destId="{C319A2E5-01E0-4B61-ACBC-AAA5BAB16D6E}" srcOrd="0" destOrd="0" presId="urn:microsoft.com/office/officeart/2005/8/layout/hList6"/>
    <dgm:cxn modelId="{6468EE13-A794-42BD-8CF8-613705F95592}" type="presOf" srcId="{820D249B-6870-4DE2-895D-F9FB75A97EC8}" destId="{FBE5DEE6-8261-449F-A3BF-1E1C6BBEE2AD}" srcOrd="0" destOrd="0" presId="urn:microsoft.com/office/officeart/2005/8/layout/hList6"/>
    <dgm:cxn modelId="{0CBDC501-6587-4FDE-8095-5D88FFB5FFC5}" type="presParOf" srcId="{D584F555-FEA4-49E1-8A52-F86DFABD16EA}" destId="{C319A2E5-01E0-4B61-ACBC-AAA5BAB16D6E}" srcOrd="0" destOrd="0" presId="urn:microsoft.com/office/officeart/2005/8/layout/hList6"/>
    <dgm:cxn modelId="{BA502EC7-BF77-4331-B2C3-7861728EC870}" type="presParOf" srcId="{D584F555-FEA4-49E1-8A52-F86DFABD16EA}" destId="{47CC71C9-E65B-4113-A756-BF3AE89197F7}" srcOrd="1" destOrd="0" presId="urn:microsoft.com/office/officeart/2005/8/layout/hList6"/>
    <dgm:cxn modelId="{A2FCAD9C-0CB0-414A-891F-4770D8DD9027}" type="presParOf" srcId="{D584F555-FEA4-49E1-8A52-F86DFABD16EA}" destId="{9D7CB320-0A85-4148-A407-945D1293467B}" srcOrd="2" destOrd="0" presId="urn:microsoft.com/office/officeart/2005/8/layout/hList6"/>
    <dgm:cxn modelId="{7A145464-B920-4F47-BA1C-5FF2D2A196AA}" type="presParOf" srcId="{D584F555-FEA4-49E1-8A52-F86DFABD16EA}" destId="{9530757F-18E9-4D69-94F4-8F7B38AF9715}" srcOrd="3" destOrd="0" presId="urn:microsoft.com/office/officeart/2005/8/layout/hList6"/>
    <dgm:cxn modelId="{96BF1D08-048D-4D60-A14B-4DDD38E737CF}" type="presParOf" srcId="{D584F555-FEA4-49E1-8A52-F86DFABD16EA}" destId="{FBE5DEE6-8261-449F-A3BF-1E1C6BBEE2A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CA894-95B9-4ACE-A3EA-A60520D07BD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504788-A272-4AF7-83F8-96C1A6746E80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400" b="1" dirty="0" smtClean="0"/>
            <a:t>Volume 4</a:t>
          </a:r>
          <a:endParaRPr lang="pt-BR" sz="2400" b="1" dirty="0"/>
        </a:p>
      </dgm:t>
    </dgm:pt>
    <dgm:pt modelId="{23F68BAE-D219-42B9-82E2-90077E077CF7}" type="parTrans" cxnId="{48AAFA13-3776-4A2D-B370-39DE077CBFFC}">
      <dgm:prSet/>
      <dgm:spPr/>
      <dgm:t>
        <a:bodyPr/>
        <a:lstStyle/>
        <a:p>
          <a:endParaRPr lang="pt-BR" sz="900" b="1"/>
        </a:p>
      </dgm:t>
    </dgm:pt>
    <dgm:pt modelId="{69D5C1DF-F1E9-4C7A-ADFF-1A4AF51F2AD4}" type="sibTrans" cxnId="{48AAFA13-3776-4A2D-B370-39DE077CBFFC}">
      <dgm:prSet/>
      <dgm:spPr/>
      <dgm:t>
        <a:bodyPr/>
        <a:lstStyle/>
        <a:p>
          <a:endParaRPr lang="pt-BR" sz="900" b="1"/>
        </a:p>
      </dgm:t>
    </dgm:pt>
    <dgm:pt modelId="{49BF7C15-396E-4B70-B288-1331E690DEF5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Sumário executivo.</a:t>
          </a:r>
          <a:endParaRPr lang="pt-BR" sz="1800" b="1" dirty="0"/>
        </a:p>
      </dgm:t>
    </dgm:pt>
    <dgm:pt modelId="{B124E650-DAC3-4696-99E3-E16F608089BF}" type="parTrans" cxnId="{64C7D6DA-7BAB-46FB-9A95-5F7F6539679C}">
      <dgm:prSet/>
      <dgm:spPr/>
      <dgm:t>
        <a:bodyPr/>
        <a:lstStyle/>
        <a:p>
          <a:endParaRPr lang="pt-BR" sz="900" b="1"/>
        </a:p>
      </dgm:t>
    </dgm:pt>
    <dgm:pt modelId="{7FBA4068-3D05-4B91-A0BB-ACBD05980482}" type="sibTrans" cxnId="{64C7D6DA-7BAB-46FB-9A95-5F7F6539679C}">
      <dgm:prSet/>
      <dgm:spPr/>
      <dgm:t>
        <a:bodyPr/>
        <a:lstStyle/>
        <a:p>
          <a:endParaRPr lang="pt-BR" sz="900" b="1"/>
        </a:p>
      </dgm:t>
    </dgm:pt>
    <dgm:pt modelId="{E49EFCFA-D2D4-40FA-B66F-05FAA4D3A5A0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400" b="1" dirty="0" smtClean="0"/>
            <a:t>Volume 5</a:t>
          </a:r>
          <a:endParaRPr lang="pt-BR" sz="2400" b="1" dirty="0"/>
        </a:p>
      </dgm:t>
    </dgm:pt>
    <dgm:pt modelId="{430BAFD7-810E-41BF-87E8-E0B5C8EDF8FE}" type="parTrans" cxnId="{482AE43B-E04A-4136-A50B-5688F66FB87A}">
      <dgm:prSet/>
      <dgm:spPr/>
      <dgm:t>
        <a:bodyPr/>
        <a:lstStyle/>
        <a:p>
          <a:endParaRPr lang="pt-BR" sz="900" b="1"/>
        </a:p>
      </dgm:t>
    </dgm:pt>
    <dgm:pt modelId="{63D35D8B-EDED-41FB-8FEF-1195D6D1140C}" type="sibTrans" cxnId="{482AE43B-E04A-4136-A50B-5688F66FB87A}">
      <dgm:prSet/>
      <dgm:spPr/>
      <dgm:t>
        <a:bodyPr/>
        <a:lstStyle/>
        <a:p>
          <a:endParaRPr lang="pt-BR" sz="900" b="1"/>
        </a:p>
      </dgm:t>
    </dgm:pt>
    <dgm:pt modelId="{DDEAA69F-6588-4512-97D2-AE60C200BBB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Caderno de gestão.</a:t>
          </a:r>
          <a:endParaRPr lang="pt-BR" sz="1800" b="1" dirty="0"/>
        </a:p>
      </dgm:t>
    </dgm:pt>
    <dgm:pt modelId="{A3195F17-B149-460B-A025-B4C152EC54FD}" type="parTrans" cxnId="{3327E8B4-B518-4274-8EB9-13578F08E0E6}">
      <dgm:prSet/>
      <dgm:spPr/>
      <dgm:t>
        <a:bodyPr/>
        <a:lstStyle/>
        <a:p>
          <a:endParaRPr lang="pt-BR" sz="900" b="1"/>
        </a:p>
      </dgm:t>
    </dgm:pt>
    <dgm:pt modelId="{387FA5C4-2BFF-4602-B0C5-8B94193AFECE}" type="sibTrans" cxnId="{3327E8B4-B518-4274-8EB9-13578F08E0E6}">
      <dgm:prSet/>
      <dgm:spPr/>
      <dgm:t>
        <a:bodyPr/>
        <a:lstStyle/>
        <a:p>
          <a:endParaRPr lang="pt-BR" sz="900" b="1"/>
        </a:p>
      </dgm:t>
    </dgm:pt>
    <dgm:pt modelId="{9D2883A6-CF30-4E8E-B074-BD3486493AB8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Apresenta análises e discussões acerca de diferentes temas educacionais com enfoque para gestores.</a:t>
          </a:r>
          <a:endParaRPr lang="pt-BR" sz="1800" b="1" dirty="0"/>
        </a:p>
      </dgm:t>
    </dgm:pt>
    <dgm:pt modelId="{00C6DED2-2B02-414C-A884-0DA4B779DD03}" type="parTrans" cxnId="{AFE370F0-080E-4B76-8B53-A1188BD29EBD}">
      <dgm:prSet/>
      <dgm:spPr/>
      <dgm:t>
        <a:bodyPr/>
        <a:lstStyle/>
        <a:p>
          <a:endParaRPr lang="pt-BR" sz="900" b="1"/>
        </a:p>
      </dgm:t>
    </dgm:pt>
    <dgm:pt modelId="{A80922AD-BEFA-4FE6-97F1-BB649D9112CB}" type="sibTrans" cxnId="{AFE370F0-080E-4B76-8B53-A1188BD29EBD}">
      <dgm:prSet/>
      <dgm:spPr/>
      <dgm:t>
        <a:bodyPr/>
        <a:lstStyle/>
        <a:p>
          <a:endParaRPr lang="pt-BR" sz="900" b="1"/>
        </a:p>
      </dgm:t>
    </dgm:pt>
    <dgm:pt modelId="{820D249B-6870-4DE2-895D-F9FB75A97EC8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400" b="1" dirty="0" smtClean="0"/>
            <a:t>Volume 6</a:t>
          </a:r>
          <a:endParaRPr lang="pt-BR" sz="2400" b="1" dirty="0"/>
        </a:p>
      </dgm:t>
    </dgm:pt>
    <dgm:pt modelId="{9364032E-3FEE-4DD3-BF7D-E70389307B25}" type="parTrans" cxnId="{B8546086-B27A-4A17-94D4-C9E2C002F202}">
      <dgm:prSet/>
      <dgm:spPr/>
      <dgm:t>
        <a:bodyPr/>
        <a:lstStyle/>
        <a:p>
          <a:endParaRPr lang="pt-BR" sz="900" b="1"/>
        </a:p>
      </dgm:t>
    </dgm:pt>
    <dgm:pt modelId="{FAEB7340-6D01-4661-9E61-858547C77F3E}" type="sibTrans" cxnId="{B8546086-B27A-4A17-94D4-C9E2C002F202}">
      <dgm:prSet/>
      <dgm:spPr/>
      <dgm:t>
        <a:bodyPr/>
        <a:lstStyle/>
        <a:p>
          <a:endParaRPr lang="pt-BR" sz="900" b="1"/>
        </a:p>
      </dgm:t>
    </dgm:pt>
    <dgm:pt modelId="{0EB77823-A7ED-4584-B565-3F25BBCF69D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Caderno de pesquisa.</a:t>
          </a:r>
          <a:endParaRPr lang="pt-BR" sz="1800" b="1" dirty="0"/>
        </a:p>
      </dgm:t>
    </dgm:pt>
    <dgm:pt modelId="{53B86C89-0BDC-4C0B-8A63-07F695D92FC2}" type="parTrans" cxnId="{66E12531-FD69-46F5-B6DC-77BEEC4D9248}">
      <dgm:prSet/>
      <dgm:spPr/>
      <dgm:t>
        <a:bodyPr/>
        <a:lstStyle/>
        <a:p>
          <a:endParaRPr lang="pt-BR" sz="900" b="1"/>
        </a:p>
      </dgm:t>
    </dgm:pt>
    <dgm:pt modelId="{E5648695-50CD-4EBB-BCD8-B104F7A30DD1}" type="sibTrans" cxnId="{66E12531-FD69-46F5-B6DC-77BEEC4D9248}">
      <dgm:prSet/>
      <dgm:spPr/>
      <dgm:t>
        <a:bodyPr/>
        <a:lstStyle/>
        <a:p>
          <a:endParaRPr lang="pt-BR" sz="900" b="1"/>
        </a:p>
      </dgm:t>
    </dgm:pt>
    <dgm:pt modelId="{C87D34EB-DC03-41E5-8372-0354E302BC6C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Apresenta uma síntese de todos os resultados da avaliação, inclusive com dados dos questionários contextuais.</a:t>
          </a:r>
          <a:endParaRPr lang="pt-BR" sz="1800" b="1" dirty="0"/>
        </a:p>
      </dgm:t>
    </dgm:pt>
    <dgm:pt modelId="{86189D5F-7ECE-43DA-9791-7FFC7311D4FF}" type="parTrans" cxnId="{4997AF89-8385-4AE7-A1F6-4E26ED387526}">
      <dgm:prSet/>
      <dgm:spPr/>
      <dgm:t>
        <a:bodyPr/>
        <a:lstStyle/>
        <a:p>
          <a:endParaRPr lang="pt-BR"/>
        </a:p>
      </dgm:t>
    </dgm:pt>
    <dgm:pt modelId="{EA1FA87D-16B6-4FBC-BF2E-ED126C340E64}" type="sibTrans" cxnId="{4997AF89-8385-4AE7-A1F6-4E26ED387526}">
      <dgm:prSet/>
      <dgm:spPr/>
      <dgm:t>
        <a:bodyPr/>
        <a:lstStyle/>
        <a:p>
          <a:endParaRPr lang="pt-BR"/>
        </a:p>
      </dgm:t>
    </dgm:pt>
    <dgm:pt modelId="{817D21A9-AC96-4F86-82D7-B0D4C2E0A38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 dirty="0" smtClean="0"/>
            <a:t>Apresenta artigos acadêmicos utilizados como suporte para a produção de textos para as demais publicações.</a:t>
          </a:r>
          <a:endParaRPr lang="pt-BR" sz="1800" b="1" dirty="0"/>
        </a:p>
      </dgm:t>
    </dgm:pt>
    <dgm:pt modelId="{64E3A4E4-9C71-446D-9795-89ED9461472E}" type="parTrans" cxnId="{3F2337B8-0073-4623-9646-B9C87CBD92F9}">
      <dgm:prSet/>
      <dgm:spPr/>
      <dgm:t>
        <a:bodyPr/>
        <a:lstStyle/>
        <a:p>
          <a:endParaRPr lang="pt-BR"/>
        </a:p>
      </dgm:t>
    </dgm:pt>
    <dgm:pt modelId="{68611687-E57B-40A2-9F81-B4BE770E30A5}" type="sibTrans" cxnId="{3F2337B8-0073-4623-9646-B9C87CBD92F9}">
      <dgm:prSet/>
      <dgm:spPr/>
      <dgm:t>
        <a:bodyPr/>
        <a:lstStyle/>
        <a:p>
          <a:endParaRPr lang="pt-BR"/>
        </a:p>
      </dgm:t>
    </dgm:pt>
    <dgm:pt modelId="{D584F555-FEA4-49E1-8A52-F86DFABD16EA}" type="pres">
      <dgm:prSet presAssocID="{9EBCA894-95B9-4ACE-A3EA-A60520D07B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19A2E5-01E0-4B61-ACBC-AAA5BAB16D6E}" type="pres">
      <dgm:prSet presAssocID="{CC504788-A272-4AF7-83F8-96C1A6746E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CC71C9-E65B-4113-A756-BF3AE89197F7}" type="pres">
      <dgm:prSet presAssocID="{69D5C1DF-F1E9-4C7A-ADFF-1A4AF51F2AD4}" presName="sibTrans" presStyleCnt="0"/>
      <dgm:spPr/>
    </dgm:pt>
    <dgm:pt modelId="{9D7CB320-0A85-4148-A407-945D1293467B}" type="pres">
      <dgm:prSet presAssocID="{E49EFCFA-D2D4-40FA-B66F-05FAA4D3A5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30757F-18E9-4D69-94F4-8F7B38AF9715}" type="pres">
      <dgm:prSet presAssocID="{63D35D8B-EDED-41FB-8FEF-1195D6D1140C}" presName="sibTrans" presStyleCnt="0"/>
      <dgm:spPr/>
    </dgm:pt>
    <dgm:pt modelId="{FBE5DEE6-8261-449F-A3BF-1E1C6BBEE2AD}" type="pres">
      <dgm:prSet presAssocID="{820D249B-6870-4DE2-895D-F9FB75A97E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91C8C9-F02F-4133-A044-2F769D6AC997}" type="presOf" srcId="{9D2883A6-CF30-4E8E-B074-BD3486493AB8}" destId="{9D7CB320-0A85-4148-A407-945D1293467B}" srcOrd="0" destOrd="2" presId="urn:microsoft.com/office/officeart/2005/8/layout/hList6"/>
    <dgm:cxn modelId="{43BB8208-4BE3-49DC-88F7-E0BDCA54B6B9}" type="presOf" srcId="{0EB77823-A7ED-4584-B565-3F25BBCF69D6}" destId="{FBE5DEE6-8261-449F-A3BF-1E1C6BBEE2AD}" srcOrd="0" destOrd="1" presId="urn:microsoft.com/office/officeart/2005/8/layout/hList6"/>
    <dgm:cxn modelId="{E0B309E6-06FF-441F-A42E-424028E2BB8D}" type="presOf" srcId="{817D21A9-AC96-4F86-82D7-B0D4C2E0A38E}" destId="{FBE5DEE6-8261-449F-A3BF-1E1C6BBEE2AD}" srcOrd="0" destOrd="2" presId="urn:microsoft.com/office/officeart/2005/8/layout/hList6"/>
    <dgm:cxn modelId="{3215B60C-2344-489E-BB28-BD4E26D7156E}" type="presOf" srcId="{C87D34EB-DC03-41E5-8372-0354E302BC6C}" destId="{C319A2E5-01E0-4B61-ACBC-AAA5BAB16D6E}" srcOrd="0" destOrd="2" presId="urn:microsoft.com/office/officeart/2005/8/layout/hList6"/>
    <dgm:cxn modelId="{B8546086-B27A-4A17-94D4-C9E2C002F202}" srcId="{9EBCA894-95B9-4ACE-A3EA-A60520D07BD5}" destId="{820D249B-6870-4DE2-895D-F9FB75A97EC8}" srcOrd="2" destOrd="0" parTransId="{9364032E-3FEE-4DD3-BF7D-E70389307B25}" sibTransId="{FAEB7340-6D01-4661-9E61-858547C77F3E}"/>
    <dgm:cxn modelId="{3327E8B4-B518-4274-8EB9-13578F08E0E6}" srcId="{E49EFCFA-D2D4-40FA-B66F-05FAA4D3A5A0}" destId="{DDEAA69F-6588-4512-97D2-AE60C200BBBF}" srcOrd="0" destOrd="0" parTransId="{A3195F17-B149-460B-A025-B4C152EC54FD}" sibTransId="{387FA5C4-2BFF-4602-B0C5-8B94193AFECE}"/>
    <dgm:cxn modelId="{482AE43B-E04A-4136-A50B-5688F66FB87A}" srcId="{9EBCA894-95B9-4ACE-A3EA-A60520D07BD5}" destId="{E49EFCFA-D2D4-40FA-B66F-05FAA4D3A5A0}" srcOrd="1" destOrd="0" parTransId="{430BAFD7-810E-41BF-87E8-E0B5C8EDF8FE}" sibTransId="{63D35D8B-EDED-41FB-8FEF-1195D6D1140C}"/>
    <dgm:cxn modelId="{6C3A7ACC-070C-4E01-ACDA-26CAD46CCB0A}" type="presOf" srcId="{E49EFCFA-D2D4-40FA-B66F-05FAA4D3A5A0}" destId="{9D7CB320-0A85-4148-A407-945D1293467B}" srcOrd="0" destOrd="0" presId="urn:microsoft.com/office/officeart/2005/8/layout/hList6"/>
    <dgm:cxn modelId="{AFE370F0-080E-4B76-8B53-A1188BD29EBD}" srcId="{E49EFCFA-D2D4-40FA-B66F-05FAA4D3A5A0}" destId="{9D2883A6-CF30-4E8E-B074-BD3486493AB8}" srcOrd="1" destOrd="0" parTransId="{00C6DED2-2B02-414C-A884-0DA4B779DD03}" sibTransId="{A80922AD-BEFA-4FE6-97F1-BB649D9112CB}"/>
    <dgm:cxn modelId="{D6C5621F-35C0-4F0E-97A0-80AE896B1B6C}" type="presOf" srcId="{49BF7C15-396E-4B70-B288-1331E690DEF5}" destId="{C319A2E5-01E0-4B61-ACBC-AAA5BAB16D6E}" srcOrd="0" destOrd="1" presId="urn:microsoft.com/office/officeart/2005/8/layout/hList6"/>
    <dgm:cxn modelId="{48AAFA13-3776-4A2D-B370-39DE077CBFFC}" srcId="{9EBCA894-95B9-4ACE-A3EA-A60520D07BD5}" destId="{CC504788-A272-4AF7-83F8-96C1A6746E80}" srcOrd="0" destOrd="0" parTransId="{23F68BAE-D219-42B9-82E2-90077E077CF7}" sibTransId="{69D5C1DF-F1E9-4C7A-ADFF-1A4AF51F2AD4}"/>
    <dgm:cxn modelId="{DB2DA16F-4976-4E53-AA37-962341F1F501}" type="presOf" srcId="{820D249B-6870-4DE2-895D-F9FB75A97EC8}" destId="{FBE5DEE6-8261-449F-A3BF-1E1C6BBEE2AD}" srcOrd="0" destOrd="0" presId="urn:microsoft.com/office/officeart/2005/8/layout/hList6"/>
    <dgm:cxn modelId="{4997AF89-8385-4AE7-A1F6-4E26ED387526}" srcId="{CC504788-A272-4AF7-83F8-96C1A6746E80}" destId="{C87D34EB-DC03-41E5-8372-0354E302BC6C}" srcOrd="1" destOrd="0" parTransId="{86189D5F-7ECE-43DA-9791-7FFC7311D4FF}" sibTransId="{EA1FA87D-16B6-4FBC-BF2E-ED126C340E64}"/>
    <dgm:cxn modelId="{64C7D6DA-7BAB-46FB-9A95-5F7F6539679C}" srcId="{CC504788-A272-4AF7-83F8-96C1A6746E80}" destId="{49BF7C15-396E-4B70-B288-1331E690DEF5}" srcOrd="0" destOrd="0" parTransId="{B124E650-DAC3-4696-99E3-E16F608089BF}" sibTransId="{7FBA4068-3D05-4B91-A0BB-ACBD05980482}"/>
    <dgm:cxn modelId="{66E12531-FD69-46F5-B6DC-77BEEC4D9248}" srcId="{820D249B-6870-4DE2-895D-F9FB75A97EC8}" destId="{0EB77823-A7ED-4584-B565-3F25BBCF69D6}" srcOrd="0" destOrd="0" parTransId="{53B86C89-0BDC-4C0B-8A63-07F695D92FC2}" sibTransId="{E5648695-50CD-4EBB-BCD8-B104F7A30DD1}"/>
    <dgm:cxn modelId="{0AEB2C35-FDF0-475C-AA4F-F213EC596B3A}" type="presOf" srcId="{CC504788-A272-4AF7-83F8-96C1A6746E80}" destId="{C319A2E5-01E0-4B61-ACBC-AAA5BAB16D6E}" srcOrd="0" destOrd="0" presId="urn:microsoft.com/office/officeart/2005/8/layout/hList6"/>
    <dgm:cxn modelId="{3F2337B8-0073-4623-9646-B9C87CBD92F9}" srcId="{820D249B-6870-4DE2-895D-F9FB75A97EC8}" destId="{817D21A9-AC96-4F86-82D7-B0D4C2E0A38E}" srcOrd="1" destOrd="0" parTransId="{64E3A4E4-9C71-446D-9795-89ED9461472E}" sibTransId="{68611687-E57B-40A2-9F81-B4BE770E30A5}"/>
    <dgm:cxn modelId="{40FB8E73-1F73-4176-A513-108BC8570C48}" type="presOf" srcId="{DDEAA69F-6588-4512-97D2-AE60C200BBBF}" destId="{9D7CB320-0A85-4148-A407-945D1293467B}" srcOrd="0" destOrd="1" presId="urn:microsoft.com/office/officeart/2005/8/layout/hList6"/>
    <dgm:cxn modelId="{29C09700-0C5D-41C5-909A-6386653E81DD}" type="presOf" srcId="{9EBCA894-95B9-4ACE-A3EA-A60520D07BD5}" destId="{D584F555-FEA4-49E1-8A52-F86DFABD16EA}" srcOrd="0" destOrd="0" presId="urn:microsoft.com/office/officeart/2005/8/layout/hList6"/>
    <dgm:cxn modelId="{A5111124-1CDB-4829-8C60-D2C061F7EE85}" type="presParOf" srcId="{D584F555-FEA4-49E1-8A52-F86DFABD16EA}" destId="{C319A2E5-01E0-4B61-ACBC-AAA5BAB16D6E}" srcOrd="0" destOrd="0" presId="urn:microsoft.com/office/officeart/2005/8/layout/hList6"/>
    <dgm:cxn modelId="{5CE7F059-2EC0-4D0C-9DB6-2DD5156C45B9}" type="presParOf" srcId="{D584F555-FEA4-49E1-8A52-F86DFABD16EA}" destId="{47CC71C9-E65B-4113-A756-BF3AE89197F7}" srcOrd="1" destOrd="0" presId="urn:microsoft.com/office/officeart/2005/8/layout/hList6"/>
    <dgm:cxn modelId="{78DB713F-6AE6-4B8E-B77C-333001130B4E}" type="presParOf" srcId="{D584F555-FEA4-49E1-8A52-F86DFABD16EA}" destId="{9D7CB320-0A85-4148-A407-945D1293467B}" srcOrd="2" destOrd="0" presId="urn:microsoft.com/office/officeart/2005/8/layout/hList6"/>
    <dgm:cxn modelId="{7BBE7558-496B-49D9-AB1F-DAD5B132333A}" type="presParOf" srcId="{D584F555-FEA4-49E1-8A52-F86DFABD16EA}" destId="{9530757F-18E9-4D69-94F4-8F7B38AF9715}" srcOrd="3" destOrd="0" presId="urn:microsoft.com/office/officeart/2005/8/layout/hList6"/>
    <dgm:cxn modelId="{D65B4A35-CF89-4F5D-BE1D-613380416932}" type="presParOf" srcId="{D584F555-FEA4-49E1-8A52-F86DFABD16EA}" destId="{FBE5DEE6-8261-449F-A3BF-1E1C6BBEE2A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7449-BC10-4143-9C4C-58104756F69E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D397-1085-4D75-AB5E-A7097418AC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13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752B0-A180-4038-AB2E-80748985FC3E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04ED1-7991-433D-9D0A-2794B758C4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275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E1D2-1C30-4A38-98C0-3159ECCDFC68}" type="datetimeFigureOut">
              <a:rPr lang="pt-BR" smtClean="0"/>
              <a:pPr/>
              <a:t>14/5/2012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E7FD-A17C-452E-9E20-04530968EE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2000646" cy="401740"/>
          </a:xfrm>
          <a:prstGeom prst="rect">
            <a:avLst/>
          </a:prstGeom>
        </p:spPr>
      </p:pic>
      <p:pic>
        <p:nvPicPr>
          <p:cNvPr id="13" name="Imagem 12" descr="SAERS_IMAGEM_AMBIENTE_2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76872"/>
            <a:ext cx="5220072" cy="3915054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67544" y="620688"/>
            <a:ext cx="3888432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39553" y="839614"/>
            <a:ext cx="38164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OFICINA DE APROPRIAÇÃO </a:t>
            </a:r>
          </a:p>
          <a:p>
            <a:pPr algn="ctr"/>
            <a:r>
              <a:rPr lang="pt-BR" sz="3200" b="1" dirty="0" smtClean="0"/>
              <a:t>DE RESULTADOS 2011</a:t>
            </a:r>
          </a:p>
        </p:txBody>
      </p:sp>
      <p:pic>
        <p:nvPicPr>
          <p:cNvPr id="16" name="Imagem 15" descr="Logo Saer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20688"/>
            <a:ext cx="1944216" cy="5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6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24" name="Fluxograma: Documento 23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luxograma: Documento 24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85722" y="88920"/>
            <a:ext cx="52864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/>
              <a:t>Uso dos resultados </a:t>
            </a:r>
          </a:p>
        </p:txBody>
      </p:sp>
      <p:pic>
        <p:nvPicPr>
          <p:cNvPr id="36" name="Imagem 35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4882" y="6331491"/>
            <a:ext cx="1554839" cy="312220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1129856"/>
            <a:ext cx="5572164" cy="519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0" y="1357300"/>
            <a:ext cx="9144000" cy="2428892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2" name="Fluxograma: Documento 11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luxograma: Documento 12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2" y="2055596"/>
            <a:ext cx="671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é feita a Avaliação?</a:t>
            </a:r>
            <a:endParaRPr lang="pt-BR" sz="4000" dirty="0" smtClean="0">
              <a:solidFill>
                <a:prstClr val="black"/>
              </a:solidFill>
            </a:endParaRPr>
          </a:p>
        </p:txBody>
      </p:sp>
      <p:pic>
        <p:nvPicPr>
          <p:cNvPr id="15" name="Imagem 14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5" y="6357960"/>
            <a:ext cx="1554839" cy="3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6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380312" y="7554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" name="Grupo 10"/>
          <p:cNvGrpSpPr/>
          <p:nvPr/>
        </p:nvGrpSpPr>
        <p:grpSpPr>
          <a:xfrm>
            <a:off x="98425" y="1478528"/>
            <a:ext cx="8902700" cy="4736554"/>
            <a:chOff x="98425" y="692696"/>
            <a:chExt cx="8902700" cy="473655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8425" y="928688"/>
              <a:ext cx="8902700" cy="450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ixaDeTexto 9"/>
            <p:cNvSpPr txBox="1"/>
            <p:nvPr/>
          </p:nvSpPr>
          <p:spPr>
            <a:xfrm>
              <a:off x="7308304" y="692696"/>
              <a:ext cx="7920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Item</a:t>
              </a:r>
              <a:endPara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8" name="Fluxograma: Documento 7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uxograma: Documento 11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3600" dirty="0" smtClean="0">
                  <a:latin typeface="Arial" charset="0"/>
                </a:rPr>
                <a:t>Matriz de Referência</a:t>
              </a:r>
              <a:endPara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133"/>
          <a:stretch>
            <a:fillRect/>
          </a:stretch>
        </p:blipFill>
        <p:spPr bwMode="auto">
          <a:xfrm>
            <a:off x="2123728" y="836712"/>
            <a:ext cx="507209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51520" y="105273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Exemplo de uma matriz de referência</a:t>
            </a:r>
            <a:endParaRPr lang="pt-BR" sz="2400" dirty="0"/>
          </a:p>
        </p:txBody>
      </p:sp>
      <p:grpSp>
        <p:nvGrpSpPr>
          <p:cNvPr id="4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5" name="Fluxograma: Documento 4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luxograma: Documento 5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3600" dirty="0" smtClean="0">
                  <a:latin typeface="Arial" charset="0"/>
                </a:rPr>
                <a:t>Matriz de Referência</a:t>
              </a:r>
              <a:endPara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 l="1913" t="23353" r="390"/>
          <a:stretch>
            <a:fillRect/>
          </a:stretch>
        </p:blipFill>
        <p:spPr bwMode="auto">
          <a:xfrm>
            <a:off x="0" y="836712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5" name="Fluxograma: Documento 4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luxograma: Documento 5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3600" dirty="0" smtClean="0">
                  <a:latin typeface="Arial" charset="0"/>
                </a:rPr>
                <a:t>Matriz de Referência</a:t>
              </a:r>
              <a:endPara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380312" y="7554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0052" y="121443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Composição dos Testes</a:t>
            </a:r>
          </a:p>
        </p:txBody>
      </p:sp>
      <p:pic>
        <p:nvPicPr>
          <p:cNvPr id="8" name="Imagem 7" descr="b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9" y="2000239"/>
            <a:ext cx="9064489" cy="4000529"/>
          </a:xfrm>
          <a:prstGeom prst="rect">
            <a:avLst/>
          </a:prstGeom>
        </p:spPr>
      </p:pic>
      <p:grpSp>
        <p:nvGrpSpPr>
          <p:cNvPr id="2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3" name="Fluxograma: Documento 12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uxograma: Documento 13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3600" dirty="0" smtClean="0">
                  <a:latin typeface="Arial" charset="0"/>
                </a:rPr>
                <a:t>Matriz de Referência</a:t>
              </a:r>
              <a:endPara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Escala de Proficiência</a:t>
            </a:r>
            <a:endParaRPr lang="pt-BR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424115" y="3186113"/>
          <a:ext cx="4295775" cy="485775"/>
        </p:xfrm>
        <a:graphic>
          <a:graphicData uri="http://schemas.openxmlformats.org/presentationml/2006/ole">
            <p:oleObj spid="_x0000_s39938" name="Pacote" r:id="rId3" imgW="4295880" imgH="485640" progId="Package">
              <p:embed/>
            </p:oleObj>
          </a:graphicData>
        </a:graphic>
      </p:graphicFrame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357300"/>
            <a:ext cx="45434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714356"/>
            <a:ext cx="4643439" cy="619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7" name="Fluxograma: Documento 16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uxograma: Documento 17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Escala</a:t>
              </a:r>
              <a:r>
                <a:rPr kumimoji="0" lang="pt-BR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de Proficiência de Língua Portuguesa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 anchor="t">
            <a:noAutofit/>
          </a:bodyPr>
          <a:lstStyle/>
          <a:p>
            <a:pPr marL="0" algn="just"/>
            <a:r>
              <a:rPr lang="pt-BR" sz="2400" dirty="0" smtClean="0"/>
              <a:t>Teoria da Resposta ao Item (TRI)</a:t>
            </a:r>
          </a:p>
          <a:p>
            <a:pPr lvl="1" algn="just"/>
            <a:r>
              <a:rPr lang="pt-BR" sz="2400" dirty="0"/>
              <a:t>Grupo de modelos matemáticos e estatísticos que descrevem a associação entre </a:t>
            </a:r>
            <a:r>
              <a:rPr lang="pt-BR" sz="2400" dirty="0" smtClean="0"/>
              <a:t>a aptidão de </a:t>
            </a:r>
            <a:r>
              <a:rPr lang="pt-BR" sz="2400" dirty="0"/>
              <a:t>um indivíduo </a:t>
            </a:r>
            <a:r>
              <a:rPr lang="pt-BR" sz="2400" dirty="0" smtClean="0"/>
              <a:t>e </a:t>
            </a:r>
            <a:r>
              <a:rPr lang="pt-BR" sz="2400" dirty="0"/>
              <a:t>a probabilidade de uma resposta a um </a:t>
            </a:r>
            <a:r>
              <a:rPr lang="pt-BR" sz="2400" dirty="0" smtClean="0"/>
              <a:t>item.</a:t>
            </a:r>
          </a:p>
          <a:p>
            <a:pPr algn="just"/>
            <a:r>
              <a:rPr lang="pt-BR" sz="2400" dirty="0" smtClean="0"/>
              <a:t>Item e proficiência na mesma escala</a:t>
            </a:r>
          </a:p>
          <a:p>
            <a:pPr lvl="1" algn="just"/>
            <a:endParaRPr lang="pt-BR" sz="2400" dirty="0"/>
          </a:p>
        </p:txBody>
      </p:sp>
      <p:grpSp>
        <p:nvGrpSpPr>
          <p:cNvPr id="9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0" name="Fluxograma: Documento 9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luxograma: Documento 10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dirty="0" smtClean="0"/>
                <a:t>A Escala de Proficiência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bone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3" y="1585913"/>
            <a:ext cx="219392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6"/>
          <p:cNvSpPr txBox="1">
            <a:spLocks/>
          </p:cNvSpPr>
          <p:nvPr/>
        </p:nvSpPr>
        <p:spPr>
          <a:xfrm>
            <a:off x="609600" y="8458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Construindo uma escala</a:t>
            </a:r>
          </a:p>
        </p:txBody>
      </p:sp>
      <p:grpSp>
        <p:nvGrpSpPr>
          <p:cNvPr id="4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5" name="Fluxograma: Documento 4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luxograma: Documento 5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dirty="0" smtClean="0"/>
                <a:t>A Escala de Proficiência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7808"/>
            <a:ext cx="91440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Escala: </a:t>
            </a:r>
            <a:r>
              <a:rPr lang="pt-BR" sz="4000" dirty="0"/>
              <a:t>altura de uma pessoa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567333"/>
            <a:ext cx="8085137" cy="3229819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190500" indent="-190500" algn="just">
              <a:lnSpc>
                <a:spcPct val="120000"/>
              </a:lnSpc>
            </a:pPr>
            <a:r>
              <a:rPr lang="pt-BR" sz="2800" dirty="0"/>
              <a:t>Item 1</a:t>
            </a:r>
          </a:p>
          <a:p>
            <a:pPr marL="190500" indent="-190500" algn="just">
              <a:lnSpc>
                <a:spcPct val="120000"/>
              </a:lnSpc>
              <a:buFont typeface="Arial" pitchFamily="34" charset="0"/>
              <a:buNone/>
            </a:pPr>
            <a:r>
              <a:rPr lang="pt-BR" sz="2800" dirty="0"/>
              <a:t>  Você consegue guardar as malas no bagageiro interno de um ônibus?</a:t>
            </a:r>
          </a:p>
          <a:p>
            <a:pPr marL="190500" indent="-190500" algn="just">
              <a:lnSpc>
                <a:spcPct val="120000"/>
              </a:lnSpc>
            </a:pPr>
            <a:endParaRPr lang="pt-BR" sz="2800" dirty="0"/>
          </a:p>
          <a:p>
            <a:pPr marL="190500" indent="-190500" algn="just">
              <a:lnSpc>
                <a:spcPct val="120000"/>
              </a:lnSpc>
            </a:pPr>
            <a:r>
              <a:rPr lang="pt-BR" sz="2800" dirty="0"/>
              <a:t>Item 2 </a:t>
            </a:r>
          </a:p>
          <a:p>
            <a:pPr marL="190500" indent="-190500" algn="just">
              <a:lnSpc>
                <a:spcPct val="120000"/>
              </a:lnSpc>
              <a:buFont typeface="Arial" pitchFamily="34" charset="0"/>
              <a:buNone/>
            </a:pPr>
            <a:r>
              <a:rPr lang="pt-BR" sz="2800" dirty="0"/>
              <a:t>  Você consegue subir ou descer dois degraus de cada vez em uma escada?</a:t>
            </a:r>
          </a:p>
          <a:p>
            <a:pPr marL="190500" indent="-190500" algn="just">
              <a:lnSpc>
                <a:spcPct val="120000"/>
              </a:lnSpc>
            </a:pPr>
            <a:endParaRPr lang="pt-BR" sz="2800" dirty="0"/>
          </a:p>
          <a:p>
            <a:pPr marL="190500" indent="-190500" algn="just">
              <a:lnSpc>
                <a:spcPct val="120000"/>
              </a:lnSpc>
            </a:pPr>
            <a:r>
              <a:rPr lang="pt-BR" sz="2800" dirty="0"/>
              <a:t>Item 3</a:t>
            </a:r>
          </a:p>
          <a:p>
            <a:pPr marL="190500" indent="-190500" algn="just">
              <a:lnSpc>
                <a:spcPct val="120000"/>
              </a:lnSpc>
              <a:buFont typeface="Arial" pitchFamily="34" charset="0"/>
              <a:buNone/>
            </a:pPr>
            <a:r>
              <a:rPr lang="pt-BR" sz="2800" dirty="0"/>
              <a:t>  </a:t>
            </a:r>
            <a:r>
              <a:rPr lang="pt-BR" sz="2800" dirty="0" smtClean="0"/>
              <a:t>Para conversar </a:t>
            </a:r>
            <a:r>
              <a:rPr lang="pt-BR" sz="2800" dirty="0"/>
              <a:t>com as pessoas, você </a:t>
            </a:r>
            <a:r>
              <a:rPr lang="pt-BR" sz="2800" dirty="0" smtClean="0"/>
              <a:t>precisa olhar para baixo</a:t>
            </a:r>
            <a:r>
              <a:rPr lang="pt-BR" sz="2800" dirty="0"/>
              <a:t>?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03648" y="494116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Nome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Item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Item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Item 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Carolina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Priscila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Leonardo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6" name="Fluxograma: Documento 5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luxograma: Documento 7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dirty="0" smtClean="0"/>
                <a:t>A Escala de Proficiência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0" y="1357300"/>
            <a:ext cx="9144000" cy="2428892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2" name="Fluxograma: Documento 11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luxograma: Documento 12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2" y="2055596"/>
            <a:ext cx="671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Avaliação?</a:t>
            </a:r>
            <a:endParaRPr lang="pt-BR" sz="4000" dirty="0" smtClean="0">
              <a:solidFill>
                <a:prstClr val="black"/>
              </a:solidFill>
            </a:endParaRPr>
          </a:p>
        </p:txBody>
      </p:sp>
      <p:pic>
        <p:nvPicPr>
          <p:cNvPr id="15" name="Imagem 14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5" y="6357960"/>
            <a:ext cx="1554839" cy="3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6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9816"/>
            <a:ext cx="91440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Escala: item x medida</a:t>
            </a:r>
            <a:endParaRPr lang="pt-BR" sz="4000" dirty="0"/>
          </a:p>
        </p:txBody>
      </p:sp>
      <p:grpSp>
        <p:nvGrpSpPr>
          <p:cNvPr id="2" name="Grupo 20"/>
          <p:cNvGrpSpPr/>
          <p:nvPr/>
        </p:nvGrpSpPr>
        <p:grpSpPr>
          <a:xfrm>
            <a:off x="827584" y="5368547"/>
            <a:ext cx="7560840" cy="437841"/>
            <a:chOff x="827584" y="3875562"/>
            <a:chExt cx="7560840" cy="437841"/>
          </a:xfrm>
        </p:grpSpPr>
        <p:cxnSp>
          <p:nvCxnSpPr>
            <p:cNvPr id="6" name="Conector reto 5"/>
            <p:cNvCxnSpPr/>
            <p:nvPr/>
          </p:nvCxnSpPr>
          <p:spPr>
            <a:xfrm>
              <a:off x="827584" y="3933056"/>
              <a:ext cx="756084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/>
            <p:cNvSpPr/>
            <p:nvPr/>
          </p:nvSpPr>
          <p:spPr>
            <a:xfrm>
              <a:off x="1979712" y="3875562"/>
              <a:ext cx="144016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3275856" y="3875562"/>
              <a:ext cx="144016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4572000" y="3875562"/>
              <a:ext cx="144016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5868144" y="3875562"/>
              <a:ext cx="144016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7092280" y="3875562"/>
              <a:ext cx="144016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806668" y="400506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1,5</a:t>
              </a:r>
              <a:endParaRPr lang="pt-BR" sz="14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117326" y="400450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1,6</a:t>
              </a:r>
              <a:endParaRPr lang="pt-BR" sz="14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413470" y="400562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1,7</a:t>
              </a:r>
              <a:endParaRPr lang="pt-BR" sz="1400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724128" y="400506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1,8</a:t>
              </a:r>
              <a:endParaRPr lang="pt-BR" sz="1400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948264" y="400506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1,9</a:t>
              </a:r>
              <a:endParaRPr lang="pt-BR" sz="1400" dirty="0"/>
            </a:p>
          </p:txBody>
        </p:sp>
      </p:grpSp>
      <p:grpSp>
        <p:nvGrpSpPr>
          <p:cNvPr id="3" name="Grupo 27"/>
          <p:cNvGrpSpPr/>
          <p:nvPr/>
        </p:nvGrpSpPr>
        <p:grpSpPr>
          <a:xfrm>
            <a:off x="3722418" y="5498049"/>
            <a:ext cx="681597" cy="1099303"/>
            <a:chOff x="3722418" y="4005064"/>
            <a:chExt cx="681597" cy="1099303"/>
          </a:xfrm>
        </p:grpSpPr>
        <p:sp>
          <p:nvSpPr>
            <p:cNvPr id="22" name="CaixaDeTexto 21"/>
            <p:cNvSpPr txBox="1"/>
            <p:nvPr/>
          </p:nvSpPr>
          <p:spPr>
            <a:xfrm>
              <a:off x="3722418" y="4796590"/>
              <a:ext cx="681597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sz="1400" dirty="0" smtClean="0"/>
                <a:t>Item 1</a:t>
              </a:r>
              <a:endParaRPr lang="pt-BR" sz="1400" dirty="0"/>
            </a:p>
          </p:txBody>
        </p:sp>
        <p:cxnSp>
          <p:nvCxnSpPr>
            <p:cNvPr id="26" name="Conector de seta reta 25"/>
            <p:cNvCxnSpPr/>
            <p:nvPr/>
          </p:nvCxnSpPr>
          <p:spPr>
            <a:xfrm flipV="1">
              <a:off x="4067944" y="4005064"/>
              <a:ext cx="0" cy="72008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Grupo 28"/>
          <p:cNvGrpSpPr/>
          <p:nvPr/>
        </p:nvGrpSpPr>
        <p:grpSpPr>
          <a:xfrm>
            <a:off x="5004048" y="5498049"/>
            <a:ext cx="652422" cy="1099303"/>
            <a:chOff x="3737005" y="4005064"/>
            <a:chExt cx="652422" cy="1099303"/>
          </a:xfrm>
        </p:grpSpPr>
        <p:sp>
          <p:nvSpPr>
            <p:cNvPr id="30" name="CaixaDeTexto 29"/>
            <p:cNvSpPr txBox="1"/>
            <p:nvPr/>
          </p:nvSpPr>
          <p:spPr>
            <a:xfrm>
              <a:off x="3737005" y="4796590"/>
              <a:ext cx="652422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sz="1400" dirty="0" smtClean="0"/>
                <a:t>Item 2</a:t>
              </a:r>
              <a:endParaRPr lang="pt-BR" sz="1400" dirty="0"/>
            </a:p>
          </p:txBody>
        </p:sp>
        <p:cxnSp>
          <p:nvCxnSpPr>
            <p:cNvPr id="31" name="Conector de seta reta 30"/>
            <p:cNvCxnSpPr/>
            <p:nvPr/>
          </p:nvCxnSpPr>
          <p:spPr>
            <a:xfrm flipV="1">
              <a:off x="4067944" y="4005064"/>
              <a:ext cx="0" cy="72008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" name="Grupo 31"/>
          <p:cNvGrpSpPr/>
          <p:nvPr/>
        </p:nvGrpSpPr>
        <p:grpSpPr>
          <a:xfrm>
            <a:off x="6228184" y="5498049"/>
            <a:ext cx="652422" cy="1099303"/>
            <a:chOff x="3737005" y="4005064"/>
            <a:chExt cx="652422" cy="1099303"/>
          </a:xfrm>
        </p:grpSpPr>
        <p:sp>
          <p:nvSpPr>
            <p:cNvPr id="33" name="CaixaDeTexto 32"/>
            <p:cNvSpPr txBox="1"/>
            <p:nvPr/>
          </p:nvSpPr>
          <p:spPr>
            <a:xfrm>
              <a:off x="3737005" y="4796590"/>
              <a:ext cx="652422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sz="1400" dirty="0" smtClean="0"/>
                <a:t>Item 3</a:t>
              </a:r>
              <a:endParaRPr lang="pt-BR" sz="1400" dirty="0"/>
            </a:p>
          </p:txBody>
        </p:sp>
        <p:cxnSp>
          <p:nvCxnSpPr>
            <p:cNvPr id="34" name="Conector de seta reta 33"/>
            <p:cNvCxnSpPr/>
            <p:nvPr/>
          </p:nvCxnSpPr>
          <p:spPr>
            <a:xfrm flipV="1">
              <a:off x="4067944" y="4005064"/>
              <a:ext cx="0" cy="72008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35" name="Tabela 34"/>
          <p:cNvGraphicFramePr>
            <a:graphicFrameLocks noGrp="1"/>
          </p:cNvGraphicFramePr>
          <p:nvPr/>
        </p:nvGraphicFramePr>
        <p:xfrm>
          <a:off x="1475656" y="1628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Nome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Item 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Item 2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Item 3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Carolina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Sim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Não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Não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Priscila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Sim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Sim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Não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Leonardo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Sim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Sim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Sim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o 39"/>
          <p:cNvGrpSpPr/>
          <p:nvPr/>
        </p:nvGrpSpPr>
        <p:grpSpPr>
          <a:xfrm>
            <a:off x="4008517" y="4293096"/>
            <a:ext cx="851515" cy="1080120"/>
            <a:chOff x="3923928" y="4293096"/>
            <a:chExt cx="851515" cy="1080120"/>
          </a:xfrm>
        </p:grpSpPr>
        <p:sp>
          <p:nvSpPr>
            <p:cNvPr id="36" name="CaixaDeTexto 35"/>
            <p:cNvSpPr txBox="1"/>
            <p:nvPr/>
          </p:nvSpPr>
          <p:spPr>
            <a:xfrm>
              <a:off x="3923928" y="4293096"/>
              <a:ext cx="851515" cy="30777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pt-BR" sz="1400" dirty="0" smtClean="0"/>
                <a:t>Carolina</a:t>
              </a:r>
              <a:endParaRPr lang="pt-BR" sz="1400" dirty="0"/>
            </a:p>
          </p:txBody>
        </p:sp>
        <p:cxnSp>
          <p:nvCxnSpPr>
            <p:cNvPr id="38" name="Conector de seta reta 37"/>
            <p:cNvCxnSpPr/>
            <p:nvPr/>
          </p:nvCxnSpPr>
          <p:spPr>
            <a:xfrm>
              <a:off x="4355976" y="4725144"/>
              <a:ext cx="0" cy="64807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upo 40"/>
          <p:cNvGrpSpPr/>
          <p:nvPr/>
        </p:nvGrpSpPr>
        <p:grpSpPr>
          <a:xfrm>
            <a:off x="5441032" y="4293096"/>
            <a:ext cx="697628" cy="1080120"/>
            <a:chOff x="4000872" y="4293096"/>
            <a:chExt cx="697628" cy="1080120"/>
          </a:xfrm>
        </p:grpSpPr>
        <p:sp>
          <p:nvSpPr>
            <p:cNvPr id="42" name="CaixaDeTexto 41"/>
            <p:cNvSpPr txBox="1"/>
            <p:nvPr/>
          </p:nvSpPr>
          <p:spPr>
            <a:xfrm>
              <a:off x="4000872" y="4293096"/>
              <a:ext cx="697628" cy="30777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pt-BR" sz="1400" dirty="0" smtClean="0"/>
                <a:t>Priscila</a:t>
              </a:r>
              <a:endParaRPr lang="pt-BR" sz="1400" dirty="0"/>
            </a:p>
          </p:txBody>
        </p:sp>
        <p:cxnSp>
          <p:nvCxnSpPr>
            <p:cNvPr id="43" name="Conector de seta reta 42"/>
            <p:cNvCxnSpPr/>
            <p:nvPr/>
          </p:nvCxnSpPr>
          <p:spPr>
            <a:xfrm>
              <a:off x="4355976" y="4725144"/>
              <a:ext cx="0" cy="64807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upo 43"/>
          <p:cNvGrpSpPr/>
          <p:nvPr/>
        </p:nvGrpSpPr>
        <p:grpSpPr>
          <a:xfrm>
            <a:off x="6576619" y="4293096"/>
            <a:ext cx="874728" cy="1080120"/>
            <a:chOff x="3912323" y="4293096"/>
            <a:chExt cx="874728" cy="1080120"/>
          </a:xfrm>
        </p:grpSpPr>
        <p:sp>
          <p:nvSpPr>
            <p:cNvPr id="45" name="CaixaDeTexto 44"/>
            <p:cNvSpPr txBox="1"/>
            <p:nvPr/>
          </p:nvSpPr>
          <p:spPr>
            <a:xfrm>
              <a:off x="3912323" y="4293096"/>
              <a:ext cx="874728" cy="30777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pt-BR" sz="1400" dirty="0" smtClean="0"/>
                <a:t>Leonardo</a:t>
              </a:r>
              <a:endParaRPr lang="pt-BR" sz="1400" dirty="0"/>
            </a:p>
          </p:txBody>
        </p:sp>
        <p:cxnSp>
          <p:nvCxnSpPr>
            <p:cNvPr id="46" name="Conector de seta reta 45"/>
            <p:cNvCxnSpPr/>
            <p:nvPr/>
          </p:nvCxnSpPr>
          <p:spPr>
            <a:xfrm>
              <a:off x="4355976" y="4725144"/>
              <a:ext cx="0" cy="64807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39" name="Fluxograma: Documento 38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luxograma: Documento 39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dirty="0" smtClean="0"/>
                <a:t>A Escala de Proficiência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dirty="0" smtClean="0"/>
              <a:t>Questionário de altura</a:t>
            </a:r>
            <a:endParaRPr lang="pt-BR" sz="4000" dirty="0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97900" cy="476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5" name="Fluxograma: Documento 4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luxograma: Documento 5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dirty="0" smtClean="0"/>
                <a:t>A Escala de Proficiência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14"/>
          <p:cNvSpPr>
            <a:spLocks noChangeArrowheads="1"/>
          </p:cNvSpPr>
          <p:nvPr/>
        </p:nvSpPr>
        <p:spPr bwMode="auto">
          <a:xfrm>
            <a:off x="457200" y="7738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4000" dirty="0" smtClean="0">
                <a:solidFill>
                  <a:schemeClr val="tx2"/>
                </a:solidFill>
                <a:latin typeface="+mn-lt"/>
              </a:rPr>
              <a:t>Posição dos itens na escala</a:t>
            </a:r>
            <a:endParaRPr lang="pt-BR" sz="4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" name="Grupo 120"/>
          <p:cNvGrpSpPr/>
          <p:nvPr/>
        </p:nvGrpSpPr>
        <p:grpSpPr>
          <a:xfrm>
            <a:off x="539552" y="4293096"/>
            <a:ext cx="1812996" cy="1202650"/>
            <a:chOff x="539552" y="4293096"/>
            <a:chExt cx="1812996" cy="1202650"/>
          </a:xfrm>
        </p:grpSpPr>
        <p:sp>
          <p:nvSpPr>
            <p:cNvPr id="118" name="CaixaDeTexto 117"/>
            <p:cNvSpPr txBox="1"/>
            <p:nvPr/>
          </p:nvSpPr>
          <p:spPr>
            <a:xfrm>
              <a:off x="539552" y="5157192"/>
              <a:ext cx="1812996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sz="1600" dirty="0" smtClean="0"/>
                <a:t>Guardar a bagagem</a:t>
              </a:r>
              <a:endParaRPr lang="pt-BR" sz="1600" dirty="0"/>
            </a:p>
          </p:txBody>
        </p:sp>
        <p:cxnSp>
          <p:nvCxnSpPr>
            <p:cNvPr id="120" name="Conector de seta reta 119"/>
            <p:cNvCxnSpPr/>
            <p:nvPr/>
          </p:nvCxnSpPr>
          <p:spPr>
            <a:xfrm>
              <a:off x="827584" y="4293096"/>
              <a:ext cx="360040" cy="792088"/>
            </a:xfrm>
            <a:prstGeom prst="straightConnector1">
              <a:avLst/>
            </a:prstGeom>
            <a:ln>
              <a:prstDash val="dash"/>
              <a:headEnd type="arrow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Grupo 125"/>
          <p:cNvGrpSpPr/>
          <p:nvPr/>
        </p:nvGrpSpPr>
        <p:grpSpPr>
          <a:xfrm>
            <a:off x="6869868" y="4581128"/>
            <a:ext cx="1590564" cy="1202650"/>
            <a:chOff x="6869868" y="4581128"/>
            <a:chExt cx="1590564" cy="1202650"/>
          </a:xfrm>
        </p:grpSpPr>
        <p:sp>
          <p:nvSpPr>
            <p:cNvPr id="123" name="CaixaDeTexto 122"/>
            <p:cNvSpPr txBox="1"/>
            <p:nvPr/>
          </p:nvSpPr>
          <p:spPr>
            <a:xfrm>
              <a:off x="6869868" y="5445224"/>
              <a:ext cx="1590564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sz="1600" dirty="0" smtClean="0"/>
                <a:t>Pés fora da cama</a:t>
              </a:r>
              <a:endParaRPr lang="pt-BR" sz="1600" dirty="0"/>
            </a:p>
          </p:txBody>
        </p:sp>
        <p:cxnSp>
          <p:nvCxnSpPr>
            <p:cNvPr id="124" name="Conector de seta reta 123"/>
            <p:cNvCxnSpPr/>
            <p:nvPr/>
          </p:nvCxnSpPr>
          <p:spPr>
            <a:xfrm flipH="1">
              <a:off x="8172400" y="4581128"/>
              <a:ext cx="144016" cy="792088"/>
            </a:xfrm>
            <a:prstGeom prst="straightConnector1">
              <a:avLst/>
            </a:prstGeom>
            <a:ln>
              <a:prstDash val="dash"/>
              <a:headEnd type="arrow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Grupo 126"/>
          <p:cNvGrpSpPr/>
          <p:nvPr/>
        </p:nvGrpSpPr>
        <p:grpSpPr>
          <a:xfrm>
            <a:off x="4343810" y="4293096"/>
            <a:ext cx="1164294" cy="1202650"/>
            <a:chOff x="7263339" y="4581128"/>
            <a:chExt cx="1164294" cy="1202650"/>
          </a:xfrm>
        </p:grpSpPr>
        <p:sp>
          <p:nvSpPr>
            <p:cNvPr id="128" name="CaixaDeTexto 127"/>
            <p:cNvSpPr txBox="1"/>
            <p:nvPr/>
          </p:nvSpPr>
          <p:spPr>
            <a:xfrm>
              <a:off x="7263339" y="5445224"/>
              <a:ext cx="1164294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sz="1600" dirty="0" smtClean="0"/>
                <a:t>Atrás na fila</a:t>
              </a:r>
              <a:endParaRPr lang="pt-BR" sz="1600" dirty="0"/>
            </a:p>
          </p:txBody>
        </p:sp>
        <p:cxnSp>
          <p:nvCxnSpPr>
            <p:cNvPr id="129" name="Conector de seta reta 128"/>
            <p:cNvCxnSpPr/>
            <p:nvPr/>
          </p:nvCxnSpPr>
          <p:spPr>
            <a:xfrm flipH="1">
              <a:off x="8172400" y="4581128"/>
              <a:ext cx="144016" cy="792088"/>
            </a:xfrm>
            <a:prstGeom prst="straightConnector1">
              <a:avLst/>
            </a:prstGeom>
            <a:ln>
              <a:prstDash val="dash"/>
              <a:headEnd type="arrow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" name="Grupo 143"/>
          <p:cNvGrpSpPr/>
          <p:nvPr/>
        </p:nvGrpSpPr>
        <p:grpSpPr>
          <a:xfrm>
            <a:off x="664716" y="3869068"/>
            <a:ext cx="7848748" cy="728084"/>
            <a:chOff x="664716" y="3869068"/>
            <a:chExt cx="7848748" cy="728084"/>
          </a:xfrm>
        </p:grpSpPr>
        <p:grpSp>
          <p:nvGrpSpPr>
            <p:cNvPr id="6" name="Grupo 274"/>
            <p:cNvGrpSpPr>
              <a:grpSpLocks/>
            </p:cNvGrpSpPr>
            <p:nvPr/>
          </p:nvGrpSpPr>
          <p:grpSpPr bwMode="auto">
            <a:xfrm>
              <a:off x="2585591" y="3869068"/>
              <a:ext cx="341313" cy="327500"/>
              <a:chOff x="2161938" y="1984069"/>
              <a:chExt cx="273408" cy="235871"/>
            </a:xfrm>
          </p:grpSpPr>
          <p:pic>
            <p:nvPicPr>
              <p:cNvPr id="20593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80660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94" name="CaixaDeTexto 269"/>
              <p:cNvSpPr txBox="1">
                <a:spLocks noChangeArrowheads="1"/>
              </p:cNvSpPr>
              <p:nvPr/>
            </p:nvSpPr>
            <p:spPr bwMode="auto">
              <a:xfrm>
                <a:off x="2161938" y="1984069"/>
                <a:ext cx="273408" cy="221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 dirty="0">
                    <a:solidFill>
                      <a:schemeClr val="bg1"/>
                    </a:solidFill>
                    <a:latin typeface="Calibri" pitchFamily="34" charset="0"/>
                  </a:rPr>
                  <a:t>17</a:t>
                </a:r>
              </a:p>
            </p:txBody>
          </p:sp>
        </p:grpSp>
        <p:grpSp>
          <p:nvGrpSpPr>
            <p:cNvPr id="7" name="Grupo 264"/>
            <p:cNvGrpSpPr>
              <a:grpSpLocks/>
            </p:cNvGrpSpPr>
            <p:nvPr/>
          </p:nvGrpSpPr>
          <p:grpSpPr bwMode="auto">
            <a:xfrm>
              <a:off x="2298254" y="3876111"/>
              <a:ext cx="341312" cy="320456"/>
              <a:chOff x="1932008" y="1988840"/>
              <a:chExt cx="273408" cy="231100"/>
            </a:xfrm>
          </p:grpSpPr>
          <p:pic>
            <p:nvPicPr>
              <p:cNvPr id="20591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64636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92" name="CaixaDeTexto 262"/>
              <p:cNvSpPr txBox="1">
                <a:spLocks noChangeArrowheads="1"/>
              </p:cNvSpPr>
              <p:nvPr/>
            </p:nvSpPr>
            <p:spPr bwMode="auto">
              <a:xfrm>
                <a:off x="1932008" y="1991695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16</a:t>
                </a:r>
              </a:p>
            </p:txBody>
          </p:sp>
        </p:grpSp>
        <p:grpSp>
          <p:nvGrpSpPr>
            <p:cNvPr id="8" name="Grupo 235"/>
            <p:cNvGrpSpPr>
              <a:grpSpLocks/>
            </p:cNvGrpSpPr>
            <p:nvPr/>
          </p:nvGrpSpPr>
          <p:grpSpPr bwMode="auto">
            <a:xfrm>
              <a:off x="664716" y="3876111"/>
              <a:ext cx="288925" cy="320456"/>
              <a:chOff x="668492" y="1988840"/>
              <a:chExt cx="231100" cy="231100"/>
            </a:xfrm>
          </p:grpSpPr>
          <p:pic>
            <p:nvPicPr>
              <p:cNvPr id="20589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8492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90" name="CaixaDeTexto 233"/>
              <p:cNvSpPr txBox="1">
                <a:spLocks noChangeArrowheads="1"/>
              </p:cNvSpPr>
              <p:nvPr/>
            </p:nvSpPr>
            <p:spPr bwMode="auto">
              <a:xfrm>
                <a:off x="687379" y="1992834"/>
                <a:ext cx="210571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9</a:t>
                </a:r>
              </a:p>
            </p:txBody>
          </p:sp>
        </p:grpSp>
        <p:grpSp>
          <p:nvGrpSpPr>
            <p:cNvPr id="9" name="Grupo 236"/>
            <p:cNvGrpSpPr>
              <a:grpSpLocks/>
            </p:cNvGrpSpPr>
            <p:nvPr/>
          </p:nvGrpSpPr>
          <p:grpSpPr bwMode="auto">
            <a:xfrm>
              <a:off x="1450529" y="3881393"/>
              <a:ext cx="288925" cy="323977"/>
              <a:chOff x="1244556" y="1986935"/>
              <a:chExt cx="231100" cy="233005"/>
            </a:xfrm>
          </p:grpSpPr>
          <p:pic>
            <p:nvPicPr>
              <p:cNvPr id="20587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44556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88" name="CaixaDeTexto 234"/>
              <p:cNvSpPr txBox="1">
                <a:spLocks noChangeArrowheads="1"/>
              </p:cNvSpPr>
              <p:nvPr/>
            </p:nvSpPr>
            <p:spPr bwMode="auto">
              <a:xfrm>
                <a:off x="1245265" y="1986935"/>
                <a:ext cx="210571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  <p:pic>
          <p:nvPicPr>
            <p:cNvPr id="20489" name="Picture 2" descr="\\erasmo\Roberta\exercicio-1-esfera-blog_nov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4304" y="3920130"/>
              <a:ext cx="288925" cy="318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o 289"/>
            <p:cNvGrpSpPr>
              <a:grpSpLocks/>
            </p:cNvGrpSpPr>
            <p:nvPr/>
          </p:nvGrpSpPr>
          <p:grpSpPr bwMode="auto">
            <a:xfrm>
              <a:off x="3428554" y="3911326"/>
              <a:ext cx="341312" cy="320456"/>
              <a:chOff x="2888687" y="1988835"/>
              <a:chExt cx="273408" cy="231105"/>
            </a:xfrm>
          </p:grpSpPr>
          <p:pic>
            <p:nvPicPr>
              <p:cNvPr id="20539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15816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40" name="CaixaDeTexto 288"/>
              <p:cNvSpPr txBox="1">
                <a:spLocks noChangeArrowheads="1"/>
              </p:cNvSpPr>
              <p:nvPr/>
            </p:nvSpPr>
            <p:spPr bwMode="auto">
              <a:xfrm>
                <a:off x="2888687" y="1988835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15</a:t>
                </a:r>
              </a:p>
            </p:txBody>
          </p:sp>
        </p:grpSp>
        <p:sp>
          <p:nvSpPr>
            <p:cNvPr id="20491" name="CaixaDeTexto 291"/>
            <p:cNvSpPr txBox="1">
              <a:spLocks noChangeArrowheads="1"/>
            </p:cNvSpPr>
            <p:nvPr/>
          </p:nvSpPr>
          <p:spPr bwMode="auto">
            <a:xfrm>
              <a:off x="3719066" y="3911326"/>
              <a:ext cx="263525" cy="30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200" b="1">
                  <a:solidFill>
                    <a:schemeClr val="bg1"/>
                  </a:solidFill>
                  <a:latin typeface="Calibri" pitchFamily="34" charset="0"/>
                </a:rPr>
                <a:t>7</a:t>
              </a:r>
            </a:p>
          </p:txBody>
        </p:sp>
        <p:grpSp>
          <p:nvGrpSpPr>
            <p:cNvPr id="11" name="Grupo 322"/>
            <p:cNvGrpSpPr>
              <a:grpSpLocks/>
            </p:cNvGrpSpPr>
            <p:nvPr/>
          </p:nvGrpSpPr>
          <p:grpSpPr bwMode="auto">
            <a:xfrm>
              <a:off x="3963541" y="3909565"/>
              <a:ext cx="342900" cy="322218"/>
              <a:chOff x="3264808" y="2923037"/>
              <a:chExt cx="273408" cy="233007"/>
            </a:xfrm>
          </p:grpSpPr>
          <p:pic>
            <p:nvPicPr>
              <p:cNvPr id="20537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80397" y="292494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38" name="CaixaDeTexto 292"/>
              <p:cNvSpPr txBox="1">
                <a:spLocks noChangeArrowheads="1"/>
              </p:cNvSpPr>
              <p:nvPr/>
            </p:nvSpPr>
            <p:spPr bwMode="auto">
              <a:xfrm>
                <a:off x="3264808" y="2923037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20</a:t>
                </a:r>
              </a:p>
            </p:txBody>
          </p:sp>
        </p:grpSp>
        <p:grpSp>
          <p:nvGrpSpPr>
            <p:cNvPr id="12" name="Grupo 323"/>
            <p:cNvGrpSpPr>
              <a:grpSpLocks/>
            </p:cNvGrpSpPr>
            <p:nvPr/>
          </p:nvGrpSpPr>
          <p:grpSpPr bwMode="auto">
            <a:xfrm>
              <a:off x="4241354" y="3911326"/>
              <a:ext cx="341312" cy="320456"/>
              <a:chOff x="3486660" y="2924931"/>
              <a:chExt cx="273408" cy="231113"/>
            </a:xfrm>
          </p:grpSpPr>
          <p:pic>
            <p:nvPicPr>
              <p:cNvPr id="20535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01971" y="292494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36" name="CaixaDeTexto 293"/>
              <p:cNvSpPr txBox="1">
                <a:spLocks noChangeArrowheads="1"/>
              </p:cNvSpPr>
              <p:nvPr/>
            </p:nvSpPr>
            <p:spPr bwMode="auto">
              <a:xfrm>
                <a:off x="3486660" y="2924931"/>
                <a:ext cx="273408" cy="221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18</a:t>
                </a:r>
              </a:p>
            </p:txBody>
          </p:sp>
        </p:grpSp>
        <p:grpSp>
          <p:nvGrpSpPr>
            <p:cNvPr id="13" name="Grupo 324"/>
            <p:cNvGrpSpPr>
              <a:grpSpLocks/>
            </p:cNvGrpSpPr>
            <p:nvPr/>
          </p:nvGrpSpPr>
          <p:grpSpPr bwMode="auto">
            <a:xfrm>
              <a:off x="4231829" y="4238826"/>
              <a:ext cx="341312" cy="320456"/>
              <a:chOff x="3478545" y="3160852"/>
              <a:chExt cx="273408" cy="231100"/>
            </a:xfrm>
          </p:grpSpPr>
          <p:pic>
            <p:nvPicPr>
              <p:cNvPr id="20533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01408" y="3160852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34" name="CaixaDeTexto 294"/>
              <p:cNvSpPr txBox="1">
                <a:spLocks noChangeArrowheads="1"/>
              </p:cNvSpPr>
              <p:nvPr/>
            </p:nvSpPr>
            <p:spPr bwMode="auto">
              <a:xfrm>
                <a:off x="3478545" y="3161822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12</a:t>
                </a:r>
              </a:p>
            </p:txBody>
          </p:sp>
        </p:grpSp>
        <p:grpSp>
          <p:nvGrpSpPr>
            <p:cNvPr id="14" name="Grupo 296"/>
            <p:cNvGrpSpPr>
              <a:grpSpLocks/>
            </p:cNvGrpSpPr>
            <p:nvPr/>
          </p:nvGrpSpPr>
          <p:grpSpPr bwMode="auto">
            <a:xfrm>
              <a:off x="4816029" y="3911326"/>
              <a:ext cx="342900" cy="320456"/>
              <a:chOff x="2896307" y="1988833"/>
              <a:chExt cx="273408" cy="231107"/>
            </a:xfrm>
          </p:grpSpPr>
          <p:pic>
            <p:nvPicPr>
              <p:cNvPr id="20531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15816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32" name="CaixaDeTexto 298"/>
              <p:cNvSpPr txBox="1">
                <a:spLocks noChangeArrowheads="1"/>
              </p:cNvSpPr>
              <p:nvPr/>
            </p:nvSpPr>
            <p:spPr bwMode="auto">
              <a:xfrm>
                <a:off x="2896307" y="1988833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11</a:t>
                </a:r>
              </a:p>
            </p:txBody>
          </p:sp>
        </p:grpSp>
        <p:grpSp>
          <p:nvGrpSpPr>
            <p:cNvPr id="15" name="Grupo 325"/>
            <p:cNvGrpSpPr>
              <a:grpSpLocks/>
            </p:cNvGrpSpPr>
            <p:nvPr/>
          </p:nvGrpSpPr>
          <p:grpSpPr bwMode="auto">
            <a:xfrm>
              <a:off x="4806504" y="4251150"/>
              <a:ext cx="341312" cy="320456"/>
              <a:chOff x="3938709" y="3169324"/>
              <a:chExt cx="273408" cy="231100"/>
            </a:xfrm>
          </p:grpSpPr>
          <p:pic>
            <p:nvPicPr>
              <p:cNvPr id="20529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67017" y="316932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30" name="CaixaDeTexto 299"/>
              <p:cNvSpPr txBox="1">
                <a:spLocks noChangeArrowheads="1"/>
              </p:cNvSpPr>
              <p:nvPr/>
            </p:nvSpPr>
            <p:spPr bwMode="auto">
              <a:xfrm>
                <a:off x="3938709" y="3171341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10</a:t>
                </a:r>
              </a:p>
            </p:txBody>
          </p:sp>
        </p:grpSp>
        <p:grpSp>
          <p:nvGrpSpPr>
            <p:cNvPr id="16" name="Grupo 326"/>
            <p:cNvGrpSpPr>
              <a:grpSpLocks/>
            </p:cNvGrpSpPr>
            <p:nvPr/>
          </p:nvGrpSpPr>
          <p:grpSpPr bwMode="auto">
            <a:xfrm>
              <a:off x="5222429" y="3911326"/>
              <a:ext cx="341312" cy="320456"/>
              <a:chOff x="4271128" y="2924725"/>
              <a:chExt cx="273408" cy="231100"/>
            </a:xfrm>
          </p:grpSpPr>
          <p:pic>
            <p:nvPicPr>
              <p:cNvPr id="20527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99435" y="2924725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28" name="CaixaDeTexto 301"/>
              <p:cNvSpPr txBox="1">
                <a:spLocks noChangeArrowheads="1"/>
              </p:cNvSpPr>
              <p:nvPr/>
            </p:nvSpPr>
            <p:spPr bwMode="auto">
              <a:xfrm>
                <a:off x="4271128" y="2926747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  <p:grpSp>
          <p:nvGrpSpPr>
            <p:cNvPr id="17" name="Grupo 327"/>
            <p:cNvGrpSpPr>
              <a:grpSpLocks/>
            </p:cNvGrpSpPr>
            <p:nvPr/>
          </p:nvGrpSpPr>
          <p:grpSpPr bwMode="auto">
            <a:xfrm>
              <a:off x="5617716" y="3920130"/>
              <a:ext cx="288925" cy="318696"/>
              <a:chOff x="4587467" y="2930539"/>
              <a:chExt cx="231100" cy="231100"/>
            </a:xfrm>
          </p:grpSpPr>
          <p:pic>
            <p:nvPicPr>
              <p:cNvPr id="20525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87467" y="2930539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26" name="CaixaDeTexto 303"/>
              <p:cNvSpPr txBox="1">
                <a:spLocks noChangeArrowheads="1"/>
              </p:cNvSpPr>
              <p:nvPr/>
            </p:nvSpPr>
            <p:spPr bwMode="auto">
              <a:xfrm>
                <a:off x="4595362" y="2932561"/>
                <a:ext cx="210571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5</a:t>
                </a:r>
              </a:p>
            </p:txBody>
          </p:sp>
        </p:grpSp>
        <p:grpSp>
          <p:nvGrpSpPr>
            <p:cNvPr id="18" name="Grupo 328"/>
            <p:cNvGrpSpPr>
              <a:grpSpLocks/>
            </p:cNvGrpSpPr>
            <p:nvPr/>
          </p:nvGrpSpPr>
          <p:grpSpPr bwMode="auto">
            <a:xfrm>
              <a:off x="6057454" y="3920130"/>
              <a:ext cx="341312" cy="318696"/>
              <a:chOff x="4939202" y="2930539"/>
              <a:chExt cx="273408" cy="231100"/>
            </a:xfrm>
          </p:grpSpPr>
          <p:pic>
            <p:nvPicPr>
              <p:cNvPr id="20523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65604" y="2930539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24" name="CaixaDeTexto 305"/>
              <p:cNvSpPr txBox="1">
                <a:spLocks noChangeArrowheads="1"/>
              </p:cNvSpPr>
              <p:nvPr/>
            </p:nvSpPr>
            <p:spPr bwMode="auto">
              <a:xfrm>
                <a:off x="4939202" y="2932561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13</a:t>
                </a:r>
              </a:p>
            </p:txBody>
          </p:sp>
        </p:grpSp>
        <p:grpSp>
          <p:nvGrpSpPr>
            <p:cNvPr id="19" name="Grupo 329"/>
            <p:cNvGrpSpPr>
              <a:grpSpLocks/>
            </p:cNvGrpSpPr>
            <p:nvPr/>
          </p:nvGrpSpPr>
          <p:grpSpPr bwMode="auto">
            <a:xfrm>
              <a:off x="7135366" y="3932455"/>
              <a:ext cx="288925" cy="320456"/>
              <a:chOff x="5802078" y="2940064"/>
              <a:chExt cx="231100" cy="231100"/>
            </a:xfrm>
          </p:grpSpPr>
          <p:pic>
            <p:nvPicPr>
              <p:cNvPr id="20521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02078" y="294006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22" name="CaixaDeTexto 307"/>
              <p:cNvSpPr txBox="1">
                <a:spLocks noChangeArrowheads="1"/>
              </p:cNvSpPr>
              <p:nvPr/>
            </p:nvSpPr>
            <p:spPr bwMode="auto">
              <a:xfrm>
                <a:off x="5810928" y="2942083"/>
                <a:ext cx="210571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6</a:t>
                </a:r>
              </a:p>
            </p:txBody>
          </p:sp>
        </p:grpSp>
        <p:grpSp>
          <p:nvGrpSpPr>
            <p:cNvPr id="20" name="Grupo 330"/>
            <p:cNvGrpSpPr>
              <a:grpSpLocks/>
            </p:cNvGrpSpPr>
            <p:nvPr/>
          </p:nvGrpSpPr>
          <p:grpSpPr bwMode="auto">
            <a:xfrm>
              <a:off x="7405241" y="3925413"/>
              <a:ext cx="288925" cy="327500"/>
              <a:chOff x="6018102" y="2934466"/>
              <a:chExt cx="231100" cy="236698"/>
            </a:xfrm>
          </p:grpSpPr>
          <p:pic>
            <p:nvPicPr>
              <p:cNvPr id="20519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18102" y="294006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20" name="CaixaDeTexto 309"/>
              <p:cNvSpPr txBox="1">
                <a:spLocks noChangeArrowheads="1"/>
              </p:cNvSpPr>
              <p:nvPr/>
            </p:nvSpPr>
            <p:spPr bwMode="auto">
              <a:xfrm>
                <a:off x="6026952" y="2934466"/>
                <a:ext cx="210571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  <p:grpSp>
          <p:nvGrpSpPr>
            <p:cNvPr id="21" name="Grupo 331"/>
            <p:cNvGrpSpPr>
              <a:grpSpLocks/>
            </p:cNvGrpSpPr>
            <p:nvPr/>
          </p:nvGrpSpPr>
          <p:grpSpPr bwMode="auto">
            <a:xfrm>
              <a:off x="7673988" y="3928929"/>
              <a:ext cx="288862" cy="320447"/>
              <a:chOff x="6272226" y="2939565"/>
              <a:chExt cx="231100" cy="231599"/>
            </a:xfrm>
          </p:grpSpPr>
          <p:pic>
            <p:nvPicPr>
              <p:cNvPr id="20517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72226" y="294006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18" name="CaixaDeTexto 311"/>
              <p:cNvSpPr txBox="1">
                <a:spLocks noChangeArrowheads="1"/>
              </p:cNvSpPr>
              <p:nvPr/>
            </p:nvSpPr>
            <p:spPr bwMode="auto">
              <a:xfrm>
                <a:off x="6291235" y="2939565"/>
                <a:ext cx="210571" cy="22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2" name="Grupo 332"/>
            <p:cNvGrpSpPr>
              <a:grpSpLocks/>
            </p:cNvGrpSpPr>
            <p:nvPr/>
          </p:nvGrpSpPr>
          <p:grpSpPr bwMode="auto">
            <a:xfrm>
              <a:off x="7935161" y="3940847"/>
              <a:ext cx="341760" cy="319552"/>
              <a:chOff x="6497690" y="2945943"/>
              <a:chExt cx="273100" cy="231265"/>
            </a:xfrm>
          </p:grpSpPr>
          <p:pic>
            <p:nvPicPr>
              <p:cNvPr id="20515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07306" y="2945943"/>
                <a:ext cx="231100" cy="231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16" name="CaixaDeTexto 315"/>
              <p:cNvSpPr txBox="1">
                <a:spLocks noChangeArrowheads="1"/>
              </p:cNvSpPr>
              <p:nvPr/>
            </p:nvSpPr>
            <p:spPr bwMode="auto">
              <a:xfrm>
                <a:off x="6497690" y="2954862"/>
                <a:ext cx="273100" cy="222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19</a:t>
                </a:r>
              </a:p>
            </p:txBody>
          </p:sp>
        </p:grpSp>
        <p:grpSp>
          <p:nvGrpSpPr>
            <p:cNvPr id="23" name="Grupo 333"/>
            <p:cNvGrpSpPr>
              <a:grpSpLocks/>
            </p:cNvGrpSpPr>
            <p:nvPr/>
          </p:nvGrpSpPr>
          <p:grpSpPr bwMode="auto">
            <a:xfrm>
              <a:off x="8213279" y="3933147"/>
              <a:ext cx="294837" cy="318956"/>
              <a:chOff x="6714370" y="2940064"/>
              <a:chExt cx="236815" cy="231100"/>
            </a:xfrm>
          </p:grpSpPr>
          <p:pic>
            <p:nvPicPr>
              <p:cNvPr id="20513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0085" y="294006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14" name="CaixaDeTexto 317"/>
              <p:cNvSpPr txBox="1">
                <a:spLocks noChangeArrowheads="1"/>
              </p:cNvSpPr>
              <p:nvPr/>
            </p:nvSpPr>
            <p:spPr bwMode="auto">
              <a:xfrm>
                <a:off x="6714370" y="2944670"/>
                <a:ext cx="234591" cy="222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000" b="1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8</a:t>
                </a:r>
              </a:p>
            </p:txBody>
          </p:sp>
        </p:grpSp>
        <p:grpSp>
          <p:nvGrpSpPr>
            <p:cNvPr id="24" name="Grupo 334"/>
            <p:cNvGrpSpPr>
              <a:grpSpLocks/>
            </p:cNvGrpSpPr>
            <p:nvPr/>
          </p:nvGrpSpPr>
          <p:grpSpPr bwMode="auto">
            <a:xfrm>
              <a:off x="8218028" y="4275796"/>
              <a:ext cx="295436" cy="321356"/>
              <a:chOff x="6718664" y="3187836"/>
              <a:chExt cx="236218" cy="231638"/>
            </a:xfrm>
          </p:grpSpPr>
          <p:pic>
            <p:nvPicPr>
              <p:cNvPr id="20511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3782" y="318837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12" name="CaixaDeTexto 319"/>
              <p:cNvSpPr txBox="1">
                <a:spLocks noChangeArrowheads="1"/>
              </p:cNvSpPr>
              <p:nvPr/>
            </p:nvSpPr>
            <p:spPr bwMode="auto">
              <a:xfrm>
                <a:off x="6718664" y="3187836"/>
                <a:ext cx="233525" cy="221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000" b="1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25" name="Grupo 142"/>
          <p:cNvGrpSpPr/>
          <p:nvPr/>
        </p:nvGrpSpPr>
        <p:grpSpPr>
          <a:xfrm>
            <a:off x="107504" y="3423207"/>
            <a:ext cx="8856984" cy="437841"/>
            <a:chOff x="107504" y="3423207"/>
            <a:chExt cx="8856984" cy="437841"/>
          </a:xfrm>
        </p:grpSpPr>
        <p:cxnSp>
          <p:nvCxnSpPr>
            <p:cNvPr id="131" name="Conector reto 130"/>
            <p:cNvCxnSpPr/>
            <p:nvPr/>
          </p:nvCxnSpPr>
          <p:spPr>
            <a:xfrm>
              <a:off x="323528" y="3480701"/>
              <a:ext cx="842493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Elipse 131"/>
            <p:cNvSpPr/>
            <p:nvPr/>
          </p:nvSpPr>
          <p:spPr>
            <a:xfrm>
              <a:off x="300325" y="3423207"/>
              <a:ext cx="160475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3" name="Elipse 132"/>
            <p:cNvSpPr/>
            <p:nvPr/>
          </p:nvSpPr>
          <p:spPr>
            <a:xfrm>
              <a:off x="2372384" y="3423207"/>
              <a:ext cx="160475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4" name="Elipse 133"/>
            <p:cNvSpPr/>
            <p:nvPr/>
          </p:nvSpPr>
          <p:spPr>
            <a:xfrm>
              <a:off x="4495877" y="3423207"/>
              <a:ext cx="160475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5" name="Elipse 134"/>
            <p:cNvSpPr/>
            <p:nvPr/>
          </p:nvSpPr>
          <p:spPr>
            <a:xfrm>
              <a:off x="6604683" y="3423207"/>
              <a:ext cx="160475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6" name="Elipse 135"/>
            <p:cNvSpPr/>
            <p:nvPr/>
          </p:nvSpPr>
          <p:spPr>
            <a:xfrm>
              <a:off x="8642330" y="3423207"/>
              <a:ext cx="160475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107504" y="3552709"/>
              <a:ext cx="48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1,5</a:t>
              </a:r>
              <a:endParaRPr lang="pt-BR" sz="1400" dirty="0"/>
            </a:p>
          </p:txBody>
        </p:sp>
        <p:sp>
          <p:nvSpPr>
            <p:cNvPr id="138" name="CaixaDeTexto 137"/>
            <p:cNvSpPr txBox="1"/>
            <p:nvPr/>
          </p:nvSpPr>
          <p:spPr>
            <a:xfrm>
              <a:off x="2195736" y="3552147"/>
              <a:ext cx="48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1,6</a:t>
              </a:r>
              <a:endParaRPr lang="pt-BR" sz="1400" dirty="0"/>
            </a:p>
          </p:txBody>
        </p:sp>
        <p:sp>
          <p:nvSpPr>
            <p:cNvPr id="139" name="CaixaDeTexto 138"/>
            <p:cNvSpPr txBox="1"/>
            <p:nvPr/>
          </p:nvSpPr>
          <p:spPr>
            <a:xfrm>
              <a:off x="4319230" y="3553271"/>
              <a:ext cx="48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1,7</a:t>
              </a:r>
              <a:endParaRPr lang="pt-BR" sz="1400" dirty="0"/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6444208" y="3552709"/>
              <a:ext cx="48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1,8</a:t>
              </a:r>
              <a:endParaRPr lang="pt-BR" sz="1400" dirty="0"/>
            </a:p>
          </p:txBody>
        </p:sp>
        <p:sp>
          <p:nvSpPr>
            <p:cNvPr id="141" name="CaixaDeTexto 140"/>
            <p:cNvSpPr txBox="1"/>
            <p:nvPr/>
          </p:nvSpPr>
          <p:spPr>
            <a:xfrm>
              <a:off x="8481855" y="3552709"/>
              <a:ext cx="48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1,9</a:t>
              </a:r>
              <a:endParaRPr lang="pt-BR" sz="1400" dirty="0"/>
            </a:p>
          </p:txBody>
        </p:sp>
      </p:grpSp>
      <p:grpSp>
        <p:nvGrpSpPr>
          <p:cNvPr id="84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85" name="Fluxograma: Documento 84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Fluxograma: Documento 85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dirty="0" smtClean="0"/>
                <a:t>A Escala de Proficiência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ráfico 115"/>
          <p:cNvGraphicFramePr/>
          <p:nvPr/>
        </p:nvGraphicFramePr>
        <p:xfrm>
          <a:off x="251520" y="1844824"/>
          <a:ext cx="8640961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 Box 116"/>
          <p:cNvSpPr txBox="1">
            <a:spLocks noChangeArrowheads="1"/>
          </p:cNvSpPr>
          <p:nvPr/>
        </p:nvSpPr>
        <p:spPr bwMode="auto">
          <a:xfrm>
            <a:off x="323528" y="992922"/>
            <a:ext cx="84963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latin typeface="+mn-lt"/>
              </a:rPr>
              <a:t>Posição dos itens e pessoas na escala</a:t>
            </a:r>
            <a:endParaRPr lang="pt-BR" sz="4000" dirty="0">
              <a:latin typeface="+mn-lt"/>
            </a:endParaRPr>
          </a:p>
        </p:txBody>
      </p:sp>
      <p:grpSp>
        <p:nvGrpSpPr>
          <p:cNvPr id="2" name="Grupo 119"/>
          <p:cNvGrpSpPr/>
          <p:nvPr/>
        </p:nvGrpSpPr>
        <p:grpSpPr>
          <a:xfrm>
            <a:off x="107504" y="4847343"/>
            <a:ext cx="8856984" cy="1173945"/>
            <a:chOff x="107504" y="3423207"/>
            <a:chExt cx="8856984" cy="1173945"/>
          </a:xfrm>
        </p:grpSpPr>
        <p:grpSp>
          <p:nvGrpSpPr>
            <p:cNvPr id="3" name="Grupo 274"/>
            <p:cNvGrpSpPr>
              <a:grpSpLocks/>
            </p:cNvGrpSpPr>
            <p:nvPr/>
          </p:nvGrpSpPr>
          <p:grpSpPr bwMode="auto">
            <a:xfrm>
              <a:off x="2585591" y="3869068"/>
              <a:ext cx="341313" cy="327500"/>
              <a:chOff x="2161938" y="1984069"/>
              <a:chExt cx="273408" cy="235871"/>
            </a:xfrm>
          </p:grpSpPr>
          <p:pic>
            <p:nvPicPr>
              <p:cNvPr id="189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80660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0" name="CaixaDeTexto 269"/>
              <p:cNvSpPr txBox="1">
                <a:spLocks noChangeArrowheads="1"/>
              </p:cNvSpPr>
              <p:nvPr/>
            </p:nvSpPr>
            <p:spPr bwMode="auto">
              <a:xfrm>
                <a:off x="2161938" y="1984069"/>
                <a:ext cx="273408" cy="221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 dirty="0">
                    <a:solidFill>
                      <a:schemeClr val="bg1"/>
                    </a:solidFill>
                    <a:latin typeface="Calibri" pitchFamily="34" charset="0"/>
                  </a:rPr>
                  <a:t>17</a:t>
                </a:r>
              </a:p>
            </p:txBody>
          </p:sp>
        </p:grpSp>
        <p:grpSp>
          <p:nvGrpSpPr>
            <p:cNvPr id="4" name="Grupo 264"/>
            <p:cNvGrpSpPr>
              <a:grpSpLocks/>
            </p:cNvGrpSpPr>
            <p:nvPr/>
          </p:nvGrpSpPr>
          <p:grpSpPr bwMode="auto">
            <a:xfrm>
              <a:off x="2298254" y="3876111"/>
              <a:ext cx="341312" cy="320456"/>
              <a:chOff x="1932008" y="1988840"/>
              <a:chExt cx="273408" cy="231100"/>
            </a:xfrm>
          </p:grpSpPr>
          <p:pic>
            <p:nvPicPr>
              <p:cNvPr id="187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64636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8" name="CaixaDeTexto 262"/>
              <p:cNvSpPr txBox="1">
                <a:spLocks noChangeArrowheads="1"/>
              </p:cNvSpPr>
              <p:nvPr/>
            </p:nvSpPr>
            <p:spPr bwMode="auto">
              <a:xfrm>
                <a:off x="1932008" y="1991695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16</a:t>
                </a:r>
              </a:p>
            </p:txBody>
          </p:sp>
        </p:grpSp>
        <p:grpSp>
          <p:nvGrpSpPr>
            <p:cNvPr id="5" name="Grupo 235"/>
            <p:cNvGrpSpPr>
              <a:grpSpLocks/>
            </p:cNvGrpSpPr>
            <p:nvPr/>
          </p:nvGrpSpPr>
          <p:grpSpPr bwMode="auto">
            <a:xfrm>
              <a:off x="664716" y="3876111"/>
              <a:ext cx="288925" cy="320456"/>
              <a:chOff x="668492" y="1988840"/>
              <a:chExt cx="231100" cy="231100"/>
            </a:xfrm>
          </p:grpSpPr>
          <p:pic>
            <p:nvPicPr>
              <p:cNvPr id="185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8492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6" name="CaixaDeTexto 233"/>
              <p:cNvSpPr txBox="1">
                <a:spLocks noChangeArrowheads="1"/>
              </p:cNvSpPr>
              <p:nvPr/>
            </p:nvSpPr>
            <p:spPr bwMode="auto">
              <a:xfrm>
                <a:off x="687379" y="1992834"/>
                <a:ext cx="210571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9</a:t>
                </a:r>
              </a:p>
            </p:txBody>
          </p:sp>
        </p:grpSp>
        <p:grpSp>
          <p:nvGrpSpPr>
            <p:cNvPr id="6" name="Grupo 236"/>
            <p:cNvGrpSpPr>
              <a:grpSpLocks/>
            </p:cNvGrpSpPr>
            <p:nvPr/>
          </p:nvGrpSpPr>
          <p:grpSpPr bwMode="auto">
            <a:xfrm>
              <a:off x="1450529" y="3881393"/>
              <a:ext cx="288925" cy="323977"/>
              <a:chOff x="1244556" y="1986935"/>
              <a:chExt cx="231100" cy="233005"/>
            </a:xfrm>
          </p:grpSpPr>
          <p:pic>
            <p:nvPicPr>
              <p:cNvPr id="183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4556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" name="CaixaDeTexto 234"/>
              <p:cNvSpPr txBox="1">
                <a:spLocks noChangeArrowheads="1"/>
              </p:cNvSpPr>
              <p:nvPr/>
            </p:nvSpPr>
            <p:spPr bwMode="auto">
              <a:xfrm>
                <a:off x="1245265" y="1986935"/>
                <a:ext cx="210571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  <p:pic>
          <p:nvPicPr>
            <p:cNvPr id="125" name="Picture 2" descr="\\erasmo\Roberta\exercicio-1-esfera-blog_nov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304" y="3920130"/>
              <a:ext cx="288925" cy="318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289"/>
            <p:cNvGrpSpPr>
              <a:grpSpLocks/>
            </p:cNvGrpSpPr>
            <p:nvPr/>
          </p:nvGrpSpPr>
          <p:grpSpPr bwMode="auto">
            <a:xfrm>
              <a:off x="3428554" y="3911326"/>
              <a:ext cx="341312" cy="320456"/>
              <a:chOff x="2888687" y="1988835"/>
              <a:chExt cx="273408" cy="231105"/>
            </a:xfrm>
          </p:grpSpPr>
          <p:pic>
            <p:nvPicPr>
              <p:cNvPr id="181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15816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2" name="CaixaDeTexto 288"/>
              <p:cNvSpPr txBox="1">
                <a:spLocks noChangeArrowheads="1"/>
              </p:cNvSpPr>
              <p:nvPr/>
            </p:nvSpPr>
            <p:spPr bwMode="auto">
              <a:xfrm>
                <a:off x="2888687" y="1988835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15</a:t>
                </a:r>
              </a:p>
            </p:txBody>
          </p:sp>
        </p:grpSp>
        <p:sp>
          <p:nvSpPr>
            <p:cNvPr id="127" name="CaixaDeTexto 291"/>
            <p:cNvSpPr txBox="1">
              <a:spLocks noChangeArrowheads="1"/>
            </p:cNvSpPr>
            <p:nvPr/>
          </p:nvSpPr>
          <p:spPr bwMode="auto">
            <a:xfrm>
              <a:off x="3719066" y="3911326"/>
              <a:ext cx="263525" cy="30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200" b="1">
                  <a:solidFill>
                    <a:schemeClr val="bg1"/>
                  </a:solidFill>
                  <a:latin typeface="Calibri" pitchFamily="34" charset="0"/>
                </a:rPr>
                <a:t>7</a:t>
              </a:r>
            </a:p>
          </p:txBody>
        </p:sp>
        <p:grpSp>
          <p:nvGrpSpPr>
            <p:cNvPr id="8" name="Grupo 322"/>
            <p:cNvGrpSpPr>
              <a:grpSpLocks/>
            </p:cNvGrpSpPr>
            <p:nvPr/>
          </p:nvGrpSpPr>
          <p:grpSpPr bwMode="auto">
            <a:xfrm>
              <a:off x="3963541" y="3909565"/>
              <a:ext cx="342900" cy="322218"/>
              <a:chOff x="3264808" y="2923037"/>
              <a:chExt cx="273408" cy="233007"/>
            </a:xfrm>
          </p:grpSpPr>
          <p:pic>
            <p:nvPicPr>
              <p:cNvPr id="179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80397" y="292494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0" name="CaixaDeTexto 292"/>
              <p:cNvSpPr txBox="1">
                <a:spLocks noChangeArrowheads="1"/>
              </p:cNvSpPr>
              <p:nvPr/>
            </p:nvSpPr>
            <p:spPr bwMode="auto">
              <a:xfrm>
                <a:off x="3264808" y="2923037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20</a:t>
                </a:r>
              </a:p>
            </p:txBody>
          </p:sp>
        </p:grpSp>
        <p:grpSp>
          <p:nvGrpSpPr>
            <p:cNvPr id="9" name="Grupo 323"/>
            <p:cNvGrpSpPr>
              <a:grpSpLocks/>
            </p:cNvGrpSpPr>
            <p:nvPr/>
          </p:nvGrpSpPr>
          <p:grpSpPr bwMode="auto">
            <a:xfrm>
              <a:off x="4241354" y="3911326"/>
              <a:ext cx="341312" cy="320456"/>
              <a:chOff x="3486660" y="2924931"/>
              <a:chExt cx="273408" cy="231113"/>
            </a:xfrm>
          </p:grpSpPr>
          <p:pic>
            <p:nvPicPr>
              <p:cNvPr id="177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01971" y="292494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8" name="CaixaDeTexto 293"/>
              <p:cNvSpPr txBox="1">
                <a:spLocks noChangeArrowheads="1"/>
              </p:cNvSpPr>
              <p:nvPr/>
            </p:nvSpPr>
            <p:spPr bwMode="auto">
              <a:xfrm>
                <a:off x="3486660" y="2924931"/>
                <a:ext cx="273408" cy="221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18</a:t>
                </a:r>
              </a:p>
            </p:txBody>
          </p:sp>
        </p:grpSp>
        <p:grpSp>
          <p:nvGrpSpPr>
            <p:cNvPr id="10" name="Grupo 324"/>
            <p:cNvGrpSpPr>
              <a:grpSpLocks/>
            </p:cNvGrpSpPr>
            <p:nvPr/>
          </p:nvGrpSpPr>
          <p:grpSpPr bwMode="auto">
            <a:xfrm>
              <a:off x="4231829" y="4238826"/>
              <a:ext cx="341312" cy="320456"/>
              <a:chOff x="3478545" y="3160852"/>
              <a:chExt cx="273408" cy="231100"/>
            </a:xfrm>
          </p:grpSpPr>
          <p:pic>
            <p:nvPicPr>
              <p:cNvPr id="175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01408" y="3160852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6" name="CaixaDeTexto 294"/>
              <p:cNvSpPr txBox="1">
                <a:spLocks noChangeArrowheads="1"/>
              </p:cNvSpPr>
              <p:nvPr/>
            </p:nvSpPr>
            <p:spPr bwMode="auto">
              <a:xfrm>
                <a:off x="3478545" y="3161822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12</a:t>
                </a:r>
              </a:p>
            </p:txBody>
          </p:sp>
        </p:grpSp>
        <p:grpSp>
          <p:nvGrpSpPr>
            <p:cNvPr id="11" name="Grupo 296"/>
            <p:cNvGrpSpPr>
              <a:grpSpLocks/>
            </p:cNvGrpSpPr>
            <p:nvPr/>
          </p:nvGrpSpPr>
          <p:grpSpPr bwMode="auto">
            <a:xfrm>
              <a:off x="4816029" y="3911326"/>
              <a:ext cx="342900" cy="320456"/>
              <a:chOff x="2896307" y="1988833"/>
              <a:chExt cx="273408" cy="231107"/>
            </a:xfrm>
          </p:grpSpPr>
          <p:pic>
            <p:nvPicPr>
              <p:cNvPr id="173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15816" y="1988840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" name="CaixaDeTexto 298"/>
              <p:cNvSpPr txBox="1">
                <a:spLocks noChangeArrowheads="1"/>
              </p:cNvSpPr>
              <p:nvPr/>
            </p:nvSpPr>
            <p:spPr bwMode="auto">
              <a:xfrm>
                <a:off x="2896307" y="1988833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11</a:t>
                </a:r>
              </a:p>
            </p:txBody>
          </p:sp>
        </p:grpSp>
        <p:grpSp>
          <p:nvGrpSpPr>
            <p:cNvPr id="12" name="Grupo 325"/>
            <p:cNvGrpSpPr>
              <a:grpSpLocks/>
            </p:cNvGrpSpPr>
            <p:nvPr/>
          </p:nvGrpSpPr>
          <p:grpSpPr bwMode="auto">
            <a:xfrm>
              <a:off x="4806504" y="4251150"/>
              <a:ext cx="341312" cy="320456"/>
              <a:chOff x="3938709" y="3169324"/>
              <a:chExt cx="273408" cy="231100"/>
            </a:xfrm>
          </p:grpSpPr>
          <p:pic>
            <p:nvPicPr>
              <p:cNvPr id="171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67017" y="316932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2" name="CaixaDeTexto 299"/>
              <p:cNvSpPr txBox="1">
                <a:spLocks noChangeArrowheads="1"/>
              </p:cNvSpPr>
              <p:nvPr/>
            </p:nvSpPr>
            <p:spPr bwMode="auto">
              <a:xfrm>
                <a:off x="3938709" y="3171341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10</a:t>
                </a:r>
              </a:p>
            </p:txBody>
          </p:sp>
        </p:grpSp>
        <p:grpSp>
          <p:nvGrpSpPr>
            <p:cNvPr id="13" name="Grupo 326"/>
            <p:cNvGrpSpPr>
              <a:grpSpLocks/>
            </p:cNvGrpSpPr>
            <p:nvPr/>
          </p:nvGrpSpPr>
          <p:grpSpPr bwMode="auto">
            <a:xfrm>
              <a:off x="5222429" y="3911326"/>
              <a:ext cx="341312" cy="320456"/>
              <a:chOff x="4271128" y="2924725"/>
              <a:chExt cx="273408" cy="231100"/>
            </a:xfrm>
          </p:grpSpPr>
          <p:pic>
            <p:nvPicPr>
              <p:cNvPr id="169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99435" y="2924725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" name="CaixaDeTexto 301"/>
              <p:cNvSpPr txBox="1">
                <a:spLocks noChangeArrowheads="1"/>
              </p:cNvSpPr>
              <p:nvPr/>
            </p:nvSpPr>
            <p:spPr bwMode="auto">
              <a:xfrm>
                <a:off x="4271128" y="2926747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  <p:grpSp>
          <p:nvGrpSpPr>
            <p:cNvPr id="14" name="Grupo 327"/>
            <p:cNvGrpSpPr>
              <a:grpSpLocks/>
            </p:cNvGrpSpPr>
            <p:nvPr/>
          </p:nvGrpSpPr>
          <p:grpSpPr bwMode="auto">
            <a:xfrm>
              <a:off x="5617716" y="3920130"/>
              <a:ext cx="288925" cy="318696"/>
              <a:chOff x="4587467" y="2930539"/>
              <a:chExt cx="231100" cy="231100"/>
            </a:xfrm>
          </p:grpSpPr>
          <p:pic>
            <p:nvPicPr>
              <p:cNvPr id="167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87467" y="2930539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8" name="CaixaDeTexto 303"/>
              <p:cNvSpPr txBox="1">
                <a:spLocks noChangeArrowheads="1"/>
              </p:cNvSpPr>
              <p:nvPr/>
            </p:nvSpPr>
            <p:spPr bwMode="auto">
              <a:xfrm>
                <a:off x="4595362" y="2932561"/>
                <a:ext cx="210571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5</a:t>
                </a:r>
              </a:p>
            </p:txBody>
          </p:sp>
        </p:grpSp>
        <p:grpSp>
          <p:nvGrpSpPr>
            <p:cNvPr id="15" name="Grupo 328"/>
            <p:cNvGrpSpPr>
              <a:grpSpLocks/>
            </p:cNvGrpSpPr>
            <p:nvPr/>
          </p:nvGrpSpPr>
          <p:grpSpPr bwMode="auto">
            <a:xfrm>
              <a:off x="6057454" y="3920130"/>
              <a:ext cx="341312" cy="318696"/>
              <a:chOff x="4939202" y="2930539"/>
              <a:chExt cx="273408" cy="231100"/>
            </a:xfrm>
          </p:grpSpPr>
          <p:pic>
            <p:nvPicPr>
              <p:cNvPr id="165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65604" y="2930539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6" name="CaixaDeTexto 305"/>
              <p:cNvSpPr txBox="1">
                <a:spLocks noChangeArrowheads="1"/>
              </p:cNvSpPr>
              <p:nvPr/>
            </p:nvSpPr>
            <p:spPr bwMode="auto">
              <a:xfrm>
                <a:off x="4939202" y="2932561"/>
                <a:ext cx="273408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13</a:t>
                </a:r>
              </a:p>
            </p:txBody>
          </p:sp>
        </p:grpSp>
        <p:grpSp>
          <p:nvGrpSpPr>
            <p:cNvPr id="16" name="Grupo 329"/>
            <p:cNvGrpSpPr>
              <a:grpSpLocks/>
            </p:cNvGrpSpPr>
            <p:nvPr/>
          </p:nvGrpSpPr>
          <p:grpSpPr bwMode="auto">
            <a:xfrm>
              <a:off x="7135366" y="3932455"/>
              <a:ext cx="288925" cy="320456"/>
              <a:chOff x="5802078" y="2940064"/>
              <a:chExt cx="231100" cy="231100"/>
            </a:xfrm>
          </p:grpSpPr>
          <p:pic>
            <p:nvPicPr>
              <p:cNvPr id="163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02078" y="294006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" name="CaixaDeTexto 307"/>
              <p:cNvSpPr txBox="1">
                <a:spLocks noChangeArrowheads="1"/>
              </p:cNvSpPr>
              <p:nvPr/>
            </p:nvSpPr>
            <p:spPr bwMode="auto">
              <a:xfrm>
                <a:off x="5810928" y="2942083"/>
                <a:ext cx="210571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6</a:t>
                </a:r>
              </a:p>
            </p:txBody>
          </p:sp>
        </p:grpSp>
        <p:grpSp>
          <p:nvGrpSpPr>
            <p:cNvPr id="17" name="Grupo 330"/>
            <p:cNvGrpSpPr>
              <a:grpSpLocks/>
            </p:cNvGrpSpPr>
            <p:nvPr/>
          </p:nvGrpSpPr>
          <p:grpSpPr bwMode="auto">
            <a:xfrm>
              <a:off x="7405241" y="3925413"/>
              <a:ext cx="288925" cy="327500"/>
              <a:chOff x="6018102" y="2934466"/>
              <a:chExt cx="231100" cy="236698"/>
            </a:xfrm>
          </p:grpSpPr>
          <p:pic>
            <p:nvPicPr>
              <p:cNvPr id="161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8102" y="294006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2" name="CaixaDeTexto 309"/>
              <p:cNvSpPr txBox="1">
                <a:spLocks noChangeArrowheads="1"/>
              </p:cNvSpPr>
              <p:nvPr/>
            </p:nvSpPr>
            <p:spPr bwMode="auto">
              <a:xfrm>
                <a:off x="6026952" y="2934466"/>
                <a:ext cx="210571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  <p:grpSp>
          <p:nvGrpSpPr>
            <p:cNvPr id="18" name="Grupo 331"/>
            <p:cNvGrpSpPr>
              <a:grpSpLocks/>
            </p:cNvGrpSpPr>
            <p:nvPr/>
          </p:nvGrpSpPr>
          <p:grpSpPr bwMode="auto">
            <a:xfrm>
              <a:off x="7673988" y="3928929"/>
              <a:ext cx="288862" cy="320447"/>
              <a:chOff x="6272226" y="2939565"/>
              <a:chExt cx="231100" cy="231599"/>
            </a:xfrm>
          </p:grpSpPr>
          <p:pic>
            <p:nvPicPr>
              <p:cNvPr id="159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72226" y="294006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0" name="CaixaDeTexto 311"/>
              <p:cNvSpPr txBox="1">
                <a:spLocks noChangeArrowheads="1"/>
              </p:cNvSpPr>
              <p:nvPr/>
            </p:nvSpPr>
            <p:spPr bwMode="auto">
              <a:xfrm>
                <a:off x="6291235" y="2939565"/>
                <a:ext cx="210571" cy="22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9" name="Grupo 332"/>
            <p:cNvGrpSpPr>
              <a:grpSpLocks/>
            </p:cNvGrpSpPr>
            <p:nvPr/>
          </p:nvGrpSpPr>
          <p:grpSpPr bwMode="auto">
            <a:xfrm>
              <a:off x="7935161" y="3940847"/>
              <a:ext cx="341760" cy="319552"/>
              <a:chOff x="6497690" y="2945943"/>
              <a:chExt cx="273100" cy="231265"/>
            </a:xfrm>
          </p:grpSpPr>
          <p:pic>
            <p:nvPicPr>
              <p:cNvPr id="157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07306" y="2945943"/>
                <a:ext cx="231100" cy="231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8" name="CaixaDeTexto 315"/>
              <p:cNvSpPr txBox="1">
                <a:spLocks noChangeArrowheads="1"/>
              </p:cNvSpPr>
              <p:nvPr/>
            </p:nvSpPr>
            <p:spPr bwMode="auto">
              <a:xfrm>
                <a:off x="6497690" y="2954862"/>
                <a:ext cx="273100" cy="222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19</a:t>
                </a:r>
              </a:p>
            </p:txBody>
          </p:sp>
        </p:grpSp>
        <p:grpSp>
          <p:nvGrpSpPr>
            <p:cNvPr id="20" name="Grupo 333"/>
            <p:cNvGrpSpPr>
              <a:grpSpLocks/>
            </p:cNvGrpSpPr>
            <p:nvPr/>
          </p:nvGrpSpPr>
          <p:grpSpPr bwMode="auto">
            <a:xfrm>
              <a:off x="8213279" y="3933147"/>
              <a:ext cx="294837" cy="318956"/>
              <a:chOff x="6714370" y="2940064"/>
              <a:chExt cx="236815" cy="231100"/>
            </a:xfrm>
          </p:grpSpPr>
          <p:pic>
            <p:nvPicPr>
              <p:cNvPr id="155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20085" y="294006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6" name="CaixaDeTexto 317"/>
              <p:cNvSpPr txBox="1">
                <a:spLocks noChangeArrowheads="1"/>
              </p:cNvSpPr>
              <p:nvPr/>
            </p:nvSpPr>
            <p:spPr bwMode="auto">
              <a:xfrm>
                <a:off x="6714370" y="2944670"/>
                <a:ext cx="234591" cy="222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000" b="1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8</a:t>
                </a:r>
              </a:p>
            </p:txBody>
          </p:sp>
        </p:grpSp>
        <p:grpSp>
          <p:nvGrpSpPr>
            <p:cNvPr id="21" name="Grupo 334"/>
            <p:cNvGrpSpPr>
              <a:grpSpLocks/>
            </p:cNvGrpSpPr>
            <p:nvPr/>
          </p:nvGrpSpPr>
          <p:grpSpPr bwMode="auto">
            <a:xfrm>
              <a:off x="8218028" y="4275796"/>
              <a:ext cx="295436" cy="321356"/>
              <a:chOff x="6718664" y="3187836"/>
              <a:chExt cx="236218" cy="231638"/>
            </a:xfrm>
          </p:grpSpPr>
          <p:pic>
            <p:nvPicPr>
              <p:cNvPr id="153" name="Picture 2" descr="\\erasmo\Roberta\exercicio-1-esfera-blog_nov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3782" y="3188374"/>
                <a:ext cx="231100" cy="23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" name="CaixaDeTexto 319"/>
              <p:cNvSpPr txBox="1">
                <a:spLocks noChangeArrowheads="1"/>
              </p:cNvSpPr>
              <p:nvPr/>
            </p:nvSpPr>
            <p:spPr bwMode="auto">
              <a:xfrm>
                <a:off x="6718664" y="3187836"/>
                <a:ext cx="233525" cy="221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000" b="1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pt-BR" sz="1200" b="1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  <p:cxnSp>
          <p:nvCxnSpPr>
            <p:cNvPr id="142" name="Conector reto 141"/>
            <p:cNvCxnSpPr/>
            <p:nvPr/>
          </p:nvCxnSpPr>
          <p:spPr>
            <a:xfrm>
              <a:off x="323528" y="3480701"/>
              <a:ext cx="842493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Elipse 142"/>
            <p:cNvSpPr/>
            <p:nvPr/>
          </p:nvSpPr>
          <p:spPr>
            <a:xfrm>
              <a:off x="300325" y="3423207"/>
              <a:ext cx="160475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4" name="Elipse 143"/>
            <p:cNvSpPr/>
            <p:nvPr/>
          </p:nvSpPr>
          <p:spPr>
            <a:xfrm>
              <a:off x="2372384" y="3423207"/>
              <a:ext cx="160475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5" name="Elipse 144"/>
            <p:cNvSpPr/>
            <p:nvPr/>
          </p:nvSpPr>
          <p:spPr>
            <a:xfrm>
              <a:off x="4495877" y="3423207"/>
              <a:ext cx="160475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6" name="Elipse 145"/>
            <p:cNvSpPr/>
            <p:nvPr/>
          </p:nvSpPr>
          <p:spPr>
            <a:xfrm>
              <a:off x="6604683" y="3423207"/>
              <a:ext cx="160475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7" name="Elipse 146"/>
            <p:cNvSpPr/>
            <p:nvPr/>
          </p:nvSpPr>
          <p:spPr>
            <a:xfrm>
              <a:off x="8642330" y="3423207"/>
              <a:ext cx="160475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8" name="CaixaDeTexto 147"/>
            <p:cNvSpPr txBox="1"/>
            <p:nvPr/>
          </p:nvSpPr>
          <p:spPr>
            <a:xfrm>
              <a:off x="107504" y="3552709"/>
              <a:ext cx="48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1,5</a:t>
              </a:r>
              <a:endParaRPr lang="pt-BR" sz="1400" dirty="0"/>
            </a:p>
          </p:txBody>
        </p:sp>
        <p:sp>
          <p:nvSpPr>
            <p:cNvPr id="149" name="CaixaDeTexto 148"/>
            <p:cNvSpPr txBox="1"/>
            <p:nvPr/>
          </p:nvSpPr>
          <p:spPr>
            <a:xfrm>
              <a:off x="2195736" y="3552147"/>
              <a:ext cx="48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1,6</a:t>
              </a:r>
              <a:endParaRPr lang="pt-BR" sz="1400" dirty="0"/>
            </a:p>
          </p:txBody>
        </p:sp>
        <p:sp>
          <p:nvSpPr>
            <p:cNvPr id="150" name="CaixaDeTexto 149"/>
            <p:cNvSpPr txBox="1"/>
            <p:nvPr/>
          </p:nvSpPr>
          <p:spPr>
            <a:xfrm>
              <a:off x="4319230" y="3553271"/>
              <a:ext cx="48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1,7</a:t>
              </a:r>
              <a:endParaRPr lang="pt-BR" sz="1400" dirty="0"/>
            </a:p>
          </p:txBody>
        </p:sp>
        <p:sp>
          <p:nvSpPr>
            <p:cNvPr id="151" name="CaixaDeTexto 150"/>
            <p:cNvSpPr txBox="1"/>
            <p:nvPr/>
          </p:nvSpPr>
          <p:spPr>
            <a:xfrm>
              <a:off x="6444208" y="3552709"/>
              <a:ext cx="48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1,8</a:t>
              </a:r>
              <a:endParaRPr lang="pt-BR" sz="1400" dirty="0"/>
            </a:p>
          </p:txBody>
        </p:sp>
        <p:sp>
          <p:nvSpPr>
            <p:cNvPr id="152" name="CaixaDeTexto 151"/>
            <p:cNvSpPr txBox="1"/>
            <p:nvPr/>
          </p:nvSpPr>
          <p:spPr>
            <a:xfrm>
              <a:off x="8481855" y="3552709"/>
              <a:ext cx="48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1,9</a:t>
              </a:r>
              <a:endParaRPr lang="pt-BR" sz="1400" dirty="0"/>
            </a:p>
          </p:txBody>
        </p:sp>
      </p:grpSp>
      <p:grpSp>
        <p:nvGrpSpPr>
          <p:cNvPr id="75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76" name="Fluxograma: Documento 75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Fluxograma: Documento 76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dirty="0" smtClean="0"/>
                <a:t>A Escala de Proficiência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6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0" y="1357300"/>
            <a:ext cx="9144000" cy="2428892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2" name="Fluxograma: Documento 11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luxograma: Documento 12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2" y="2055596"/>
            <a:ext cx="6715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trabalhar com os resultados da avaliação?</a:t>
            </a:r>
            <a:endParaRPr lang="pt-BR" sz="4000" dirty="0" smtClean="0">
              <a:solidFill>
                <a:prstClr val="black"/>
              </a:solidFill>
            </a:endParaRPr>
          </a:p>
        </p:txBody>
      </p:sp>
      <p:pic>
        <p:nvPicPr>
          <p:cNvPr id="15" name="Imagem 14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5" y="6357960"/>
            <a:ext cx="1554839" cy="3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6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0" y="214291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5" name="Fluxograma: Documento 14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luxograma: Documento 15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noProof="1" smtClean="0"/>
              <a:t>Padrões de Desempenho Estudantil – Língua Portuguesa/Matemática</a:t>
            </a:r>
            <a:endParaRPr lang="pt-BR" sz="1800" b="1" noProof="1" smtClean="0">
              <a:solidFill>
                <a:srgbClr val="FF6600"/>
              </a:solidFill>
            </a:endParaRPr>
          </a:p>
          <a:p>
            <a:endParaRPr lang="pt-BR" dirty="0"/>
          </a:p>
        </p:txBody>
      </p:sp>
      <p:sp>
        <p:nvSpPr>
          <p:cNvPr id="13" name="Título 12"/>
          <p:cNvSpPr txBox="1">
            <a:spLocks noGrp="1"/>
          </p:cNvSpPr>
          <p:nvPr>
            <p:ph type="title"/>
          </p:nvPr>
        </p:nvSpPr>
        <p:spPr>
          <a:xfrm>
            <a:off x="0" y="508813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/>
              <a:t>Padrões de desempenho</a:t>
            </a:r>
          </a:p>
        </p:txBody>
      </p:sp>
      <p:pic>
        <p:nvPicPr>
          <p:cNvPr id="8" name="Imagem 7" descr=".ja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780928"/>
            <a:ext cx="9144000" cy="297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52393" y="2468958"/>
            <a:ext cx="3384376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700" dirty="0" smtClean="0"/>
              <a:t>PISA</a:t>
            </a:r>
            <a:endParaRPr lang="pt-BR" sz="27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44008" y="3621085"/>
            <a:ext cx="3384376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700" dirty="0" smtClean="0"/>
              <a:t>SAEB, PROVA BRASIL</a:t>
            </a:r>
            <a:endParaRPr lang="pt-BR" sz="27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44008" y="4835930"/>
            <a:ext cx="3384376" cy="4924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600" dirty="0" smtClean="0"/>
              <a:t>PROEB, SAERJ, PAEBES</a:t>
            </a:r>
            <a:endParaRPr lang="pt-BR" sz="2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44008" y="5916050"/>
            <a:ext cx="3384376" cy="4924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600" dirty="0" smtClean="0"/>
              <a:t>Promover, AVALIA BH</a:t>
            </a:r>
            <a:endParaRPr lang="pt-BR" sz="2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71600" y="2468956"/>
            <a:ext cx="2304256" cy="5078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700" dirty="0" smtClean="0"/>
              <a:t>Internacional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71600" y="3621086"/>
            <a:ext cx="2304256" cy="5078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700" dirty="0" smtClean="0"/>
              <a:t>Nacional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71600" y="4841447"/>
            <a:ext cx="2304256" cy="5078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700" dirty="0" smtClean="0"/>
              <a:t>Estadual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71600" y="5921567"/>
            <a:ext cx="2304256" cy="5078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700" dirty="0" smtClean="0"/>
              <a:t>Municipal</a:t>
            </a:r>
          </a:p>
        </p:txBody>
      </p:sp>
      <p:grpSp>
        <p:nvGrpSpPr>
          <p:cNvPr id="14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6" name="Fluxograma: Documento 15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uxograma: Documento 16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Medidas educacionais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91680" y="1469966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  <a:t>Dimensões avaliadas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285993"/>
            <a:ext cx="8286776" cy="33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7" name="Fluxograma: Documento 6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luxograma: Documento 7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Avaliação Educacional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01828" y="3477126"/>
            <a:ext cx="3240000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dirty="0" smtClean="0"/>
              <a:t>Fatores socioeconômicos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5787" y="4087984"/>
            <a:ext cx="3240000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dirty="0" smtClean="0"/>
              <a:t>Fatores familiares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5787" y="4655028"/>
            <a:ext cx="3240000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dirty="0" smtClean="0"/>
              <a:t>Fatores individuais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286380" y="3471118"/>
            <a:ext cx="3240000" cy="36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BR" dirty="0" smtClean="0"/>
              <a:t>        Gestão e administração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286380" y="4069132"/>
            <a:ext cx="3240000" cy="36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pt-BR" dirty="0" smtClean="0"/>
              <a:t>Prática pedagógica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286380" y="4640636"/>
            <a:ext cx="3240000" cy="36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BR" dirty="0" smtClean="0"/>
              <a:t>Condições de </a:t>
            </a:r>
            <a:r>
              <a:rPr lang="pt-BR" dirty="0" err="1" smtClean="0"/>
              <a:t>infraestrutura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5286381" y="5212140"/>
            <a:ext cx="3240000" cy="36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BR" dirty="0" smtClean="0"/>
              <a:t>Qualificação dos profissionais</a:t>
            </a:r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728643" y="12858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Fatores Associados ao Desempenho</a:t>
            </a:r>
          </a:p>
        </p:txBody>
      </p:sp>
      <p:pic>
        <p:nvPicPr>
          <p:cNvPr id="18" name="Imagem 17" descr="eart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2071678"/>
            <a:ext cx="773912" cy="928694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214415" y="2223328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Fatores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Extraescolares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000762" y="2214556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Fatores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Intraescolares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2" name="Imagem 21" descr="cas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2" y="2071678"/>
            <a:ext cx="1433876" cy="1005536"/>
          </a:xfrm>
          <a:prstGeom prst="rect">
            <a:avLst/>
          </a:prstGeom>
        </p:spPr>
      </p:pic>
      <p:cxnSp>
        <p:nvCxnSpPr>
          <p:cNvPr id="24" name="Conector reto 23"/>
          <p:cNvCxnSpPr/>
          <p:nvPr/>
        </p:nvCxnSpPr>
        <p:spPr>
          <a:xfrm rot="5400000">
            <a:off x="2178827" y="4393413"/>
            <a:ext cx="45005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25" name="Fluxograma: Documento 24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luxograma: Documento 25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Avaliação Educacional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2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0" y="1357300"/>
            <a:ext cx="9144000" cy="2428892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2" name="Fluxograma: Documento 11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luxograma: Documento 12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2" y="2055596"/>
            <a:ext cx="671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Canais de Comunicação</a:t>
            </a:r>
            <a:endParaRPr lang="pt-BR" sz="4000" dirty="0" smtClean="0">
              <a:solidFill>
                <a:prstClr val="black"/>
              </a:solidFill>
            </a:endParaRPr>
          </a:p>
        </p:txBody>
      </p:sp>
      <p:pic>
        <p:nvPicPr>
          <p:cNvPr id="15" name="Imagem 14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5" y="6357960"/>
            <a:ext cx="1554839" cy="3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6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4882" y="6331491"/>
            <a:ext cx="1554839" cy="312220"/>
          </a:xfrm>
          <a:prstGeom prst="rect">
            <a:avLst/>
          </a:prstGeom>
        </p:spPr>
      </p:pic>
      <p:grpSp>
        <p:nvGrpSpPr>
          <p:cNvPr id="2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24" name="Fluxograma: Documento 23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luxograma: Documento 24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85720" y="88921"/>
            <a:ext cx="45720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/>
              <a:t>Conceito de Avaliação</a:t>
            </a: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6851" y="2071681"/>
            <a:ext cx="39290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000" dirty="0"/>
              <a:t>AVALIAR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99593" y="3391833"/>
            <a:ext cx="7252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É refletir sobre uma </a:t>
            </a:r>
            <a:r>
              <a:rPr lang="pt-BR" sz="3000" dirty="0" smtClean="0">
                <a:solidFill>
                  <a:srgbClr val="FF0000"/>
                </a:solidFill>
              </a:rPr>
              <a:t>determinada realidade </a:t>
            </a:r>
            <a:r>
              <a:rPr lang="pt-BR" sz="3000" dirty="0" smtClean="0"/>
              <a:t>a partir de </a:t>
            </a:r>
            <a:r>
              <a:rPr lang="pt-BR" sz="3000" dirty="0" smtClean="0">
                <a:solidFill>
                  <a:srgbClr val="FF0000"/>
                </a:solidFill>
              </a:rPr>
              <a:t>dados e informações</a:t>
            </a:r>
            <a:r>
              <a:rPr lang="pt-BR" sz="3000" dirty="0" smtClean="0"/>
              <a:t>, e emitir um </a:t>
            </a:r>
            <a:r>
              <a:rPr lang="pt-BR" sz="3000" dirty="0" smtClean="0">
                <a:solidFill>
                  <a:srgbClr val="FF0000"/>
                </a:solidFill>
              </a:rPr>
              <a:t>julgamento</a:t>
            </a:r>
            <a:r>
              <a:rPr lang="pt-BR" sz="3000" dirty="0" smtClean="0"/>
              <a:t> que possibilite uma </a:t>
            </a:r>
            <a:r>
              <a:rPr lang="pt-BR" sz="3000" dirty="0" smtClean="0">
                <a:solidFill>
                  <a:srgbClr val="FF0000"/>
                </a:solidFill>
              </a:rPr>
              <a:t>ação</a:t>
            </a:r>
            <a:r>
              <a:rPr lang="pt-BR" sz="3000" dirty="0" smtClean="0"/>
              <a:t>.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71126" y="12954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2" name="Fluxograma: Documento 11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luxograma: Documento 12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3600" b="1" dirty="0" smtClean="0"/>
                <a:t>Publicações previstas para 2012</a:t>
              </a:r>
              <a:endPara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27584" y="12954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7" name="Fluxograma: Documento 6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luxograma: Documento 7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3600" b="1" dirty="0" smtClean="0"/>
                <a:t>Publicações previstas para 2012</a:t>
              </a:r>
              <a:endPara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9" name="Fluxograma: Documento 8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luxograma: Documento 9"/>
            <p:cNvSpPr/>
            <p:nvPr/>
          </p:nvSpPr>
          <p:spPr bwMode="auto">
            <a:xfrm>
              <a:off x="0" y="5000637"/>
              <a:ext cx="9144000" cy="1285883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3600" b="1" dirty="0" smtClean="0"/>
                <a:t>Portal da Avaliação</a:t>
              </a:r>
              <a:endPara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1" name="Imagem 10" descr="pag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7128792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/>
          <p:cNvGrpSpPr/>
          <p:nvPr/>
        </p:nvGrpSpPr>
        <p:grpSpPr>
          <a:xfrm>
            <a:off x="1475656" y="1844824"/>
            <a:ext cx="7416824" cy="4752528"/>
            <a:chOff x="1475656" y="1844824"/>
            <a:chExt cx="7416824" cy="4752528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1475656" y="2823908"/>
              <a:ext cx="1224136" cy="21602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Conector reto 14"/>
            <p:cNvCxnSpPr>
              <a:stCxn id="13" idx="0"/>
            </p:cNvCxnSpPr>
            <p:nvPr/>
          </p:nvCxnSpPr>
          <p:spPr>
            <a:xfrm rot="5400000" flipH="1" flipV="1">
              <a:off x="2048232" y="1884316"/>
              <a:ext cx="979084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m 11" descr="pag2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1844824"/>
              <a:ext cx="5904656" cy="47391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7" name="Conector reto 16"/>
            <p:cNvCxnSpPr>
              <a:stCxn id="13" idx="2"/>
            </p:cNvCxnSpPr>
            <p:nvPr/>
          </p:nvCxnSpPr>
          <p:spPr>
            <a:xfrm rot="16200000" flipH="1">
              <a:off x="759064" y="4368592"/>
              <a:ext cx="3557420" cy="90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2000646" cy="401740"/>
          </a:xfrm>
          <a:prstGeom prst="rect">
            <a:avLst/>
          </a:prstGeom>
        </p:spPr>
      </p:pic>
      <p:pic>
        <p:nvPicPr>
          <p:cNvPr id="8" name="Imagem 7" descr="SAERS_IMAGEM_AMBIENTE_2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76872"/>
            <a:ext cx="5220072" cy="391505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67544" y="620688"/>
            <a:ext cx="3888432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39553" y="839614"/>
            <a:ext cx="38164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OFICINA DE APROPRIAÇÃO </a:t>
            </a:r>
          </a:p>
          <a:p>
            <a:pPr algn="ctr"/>
            <a:r>
              <a:rPr lang="pt-BR" sz="3200" b="1" dirty="0" smtClean="0"/>
              <a:t>DE RESULTADOS 2011</a:t>
            </a:r>
          </a:p>
        </p:txBody>
      </p:sp>
      <p:pic>
        <p:nvPicPr>
          <p:cNvPr id="12" name="Imagem 11" descr="Logo Saer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20688"/>
            <a:ext cx="1944216" cy="59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4882" y="6331491"/>
            <a:ext cx="1554839" cy="312220"/>
          </a:xfrm>
          <a:prstGeom prst="rect">
            <a:avLst/>
          </a:prstGeom>
        </p:spPr>
      </p:pic>
      <p:grpSp>
        <p:nvGrpSpPr>
          <p:cNvPr id="2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24" name="Fluxograma: Documento 23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luxograma: Documento 24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85720" y="88921"/>
            <a:ext cx="45720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/>
              <a:t>Quebra de paradigmas</a:t>
            </a:r>
          </a:p>
        </p:txBody>
      </p:sp>
      <p:pic>
        <p:nvPicPr>
          <p:cNvPr id="9" name="Picture 6" descr="10 faces numa árv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4" y="1340769"/>
            <a:ext cx="42799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4882" y="6331491"/>
            <a:ext cx="1554839" cy="312220"/>
          </a:xfrm>
          <a:prstGeom prst="rect">
            <a:avLst/>
          </a:prstGeom>
        </p:spPr>
      </p:pic>
      <p:grpSp>
        <p:nvGrpSpPr>
          <p:cNvPr id="2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24" name="Fluxograma: Documento 23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luxograma: Documento 24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85720" y="88920"/>
            <a:ext cx="45720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/>
              <a:t>Tipos de Avaliação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42991" y="2732089"/>
            <a:ext cx="194468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Diagnóstica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08402" y="2732089"/>
            <a:ext cx="19431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Formativa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72225" y="2732089"/>
            <a:ext cx="194468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Somativa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3"/>
          <p:cNvGrpSpPr>
            <a:grpSpLocks/>
          </p:cNvGrpSpPr>
          <p:nvPr/>
        </p:nvGrpSpPr>
        <p:grpSpPr bwMode="auto">
          <a:xfrm>
            <a:off x="755652" y="3875088"/>
            <a:ext cx="2447925" cy="584775"/>
            <a:chOff x="755576" y="4139788"/>
            <a:chExt cx="2448272" cy="583896"/>
          </a:xfrm>
        </p:grpSpPr>
        <p:sp>
          <p:nvSpPr>
            <p:cNvPr id="14" name="CaixaDeTexto 13"/>
            <p:cNvSpPr txBox="1"/>
            <p:nvPr/>
          </p:nvSpPr>
          <p:spPr>
            <a:xfrm>
              <a:off x="755576" y="4139788"/>
              <a:ext cx="1079653" cy="58389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Interna</a:t>
              </a:r>
            </a:p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Escola 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124195" y="4139788"/>
              <a:ext cx="1079653" cy="58389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Externa</a:t>
              </a:r>
            </a:p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Sistemas 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1835229" y="4293544"/>
              <a:ext cx="288966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4" name="Grupo 24"/>
          <p:cNvGrpSpPr>
            <a:grpSpLocks/>
          </p:cNvGrpSpPr>
          <p:nvPr/>
        </p:nvGrpSpPr>
        <p:grpSpPr bwMode="auto">
          <a:xfrm>
            <a:off x="3419476" y="3884606"/>
            <a:ext cx="2447925" cy="584775"/>
            <a:chOff x="755576" y="4139788"/>
            <a:chExt cx="2448272" cy="583896"/>
          </a:xfrm>
        </p:grpSpPr>
        <p:sp>
          <p:nvSpPr>
            <p:cNvPr id="18" name="CaixaDeTexto 17"/>
            <p:cNvSpPr txBox="1"/>
            <p:nvPr/>
          </p:nvSpPr>
          <p:spPr>
            <a:xfrm>
              <a:off x="755576" y="4139788"/>
              <a:ext cx="1079653" cy="58389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Interna</a:t>
              </a:r>
            </a:p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 Escola 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124195" y="4139788"/>
              <a:ext cx="1079653" cy="58389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Externa</a:t>
              </a:r>
            </a:p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Sistemas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1835229" y="4293543"/>
              <a:ext cx="288966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5" name="Grupo 28"/>
          <p:cNvGrpSpPr>
            <a:grpSpLocks/>
          </p:cNvGrpSpPr>
          <p:nvPr/>
        </p:nvGrpSpPr>
        <p:grpSpPr bwMode="auto">
          <a:xfrm>
            <a:off x="6084888" y="3884606"/>
            <a:ext cx="2447925" cy="584775"/>
            <a:chOff x="755576" y="4139788"/>
            <a:chExt cx="2448272" cy="583896"/>
          </a:xfrm>
        </p:grpSpPr>
        <p:sp>
          <p:nvSpPr>
            <p:cNvPr id="22" name="CaixaDeTexto 21"/>
            <p:cNvSpPr txBox="1"/>
            <p:nvPr/>
          </p:nvSpPr>
          <p:spPr>
            <a:xfrm>
              <a:off x="755576" y="4139788"/>
              <a:ext cx="1079653" cy="58389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Interna</a:t>
              </a:r>
            </a:p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Escola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124195" y="4139788"/>
              <a:ext cx="1079653" cy="58389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Externa</a:t>
              </a:r>
            </a:p>
            <a:p>
              <a:pPr algn="ctr">
                <a:defRPr/>
              </a:pPr>
              <a:r>
                <a:rPr lang="pt-BR" sz="1600" b="1">
                  <a:solidFill>
                    <a:srgbClr val="F2F2F2"/>
                  </a:solidFill>
                  <a:cs typeface="Arial" charset="0"/>
                </a:rPr>
                <a:t>Sistemas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1835229" y="4293543"/>
              <a:ext cx="288966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28" name="CaixaDeTexto 27"/>
          <p:cNvSpPr txBox="1"/>
          <p:nvPr/>
        </p:nvSpPr>
        <p:spPr>
          <a:xfrm>
            <a:off x="1916115" y="5181602"/>
            <a:ext cx="2727325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chemeClr val="bg1">
                    <a:lumMod val="95000"/>
                  </a:schemeClr>
                </a:solidFill>
              </a:rPr>
              <a:t>Pequena escala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643439" y="5181602"/>
            <a:ext cx="2728912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chemeClr val="bg1">
                    <a:lumMod val="95000"/>
                  </a:schemeClr>
                </a:solidFill>
              </a:rPr>
              <a:t>Larga escala</a:t>
            </a:r>
          </a:p>
        </p:txBody>
      </p:sp>
      <p:grpSp>
        <p:nvGrpSpPr>
          <p:cNvPr id="6" name="Grupo 74"/>
          <p:cNvGrpSpPr>
            <a:grpSpLocks/>
          </p:cNvGrpSpPr>
          <p:nvPr/>
        </p:nvGrpSpPr>
        <p:grpSpPr bwMode="auto">
          <a:xfrm>
            <a:off x="2049465" y="1508127"/>
            <a:ext cx="5259387" cy="1223963"/>
            <a:chOff x="2050132" y="1772816"/>
            <a:chExt cx="5258172" cy="1224135"/>
          </a:xfrm>
        </p:grpSpPr>
        <p:sp>
          <p:nvSpPr>
            <p:cNvPr id="31" name="CaixaDeTexto 30"/>
            <p:cNvSpPr txBox="1"/>
            <p:nvPr/>
          </p:nvSpPr>
          <p:spPr>
            <a:xfrm>
              <a:off x="3348407" y="1772816"/>
              <a:ext cx="2736219" cy="4309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>
                  <a:solidFill>
                    <a:srgbClr val="F2F2F2"/>
                  </a:solidFill>
                  <a:cs typeface="Arial" charset="0"/>
                </a:rPr>
                <a:t> </a:t>
              </a:r>
              <a:r>
                <a:rPr lang="pt-BR" sz="2200">
                  <a:solidFill>
                    <a:srgbClr val="F2F2F2"/>
                  </a:solidFill>
                  <a:cs typeface="Arial" charset="0"/>
                </a:rPr>
                <a:t>Avaliação</a:t>
              </a:r>
            </a:p>
          </p:txBody>
        </p:sp>
        <p:cxnSp>
          <p:nvCxnSpPr>
            <p:cNvPr id="32" name="Conector de seta reta 31"/>
            <p:cNvCxnSpPr/>
            <p:nvPr/>
          </p:nvCxnSpPr>
          <p:spPr>
            <a:xfrm rot="5400000">
              <a:off x="4428371" y="2780227"/>
              <a:ext cx="431861" cy="1587"/>
            </a:xfrm>
            <a:prstGeom prst="straightConnector1">
              <a:avLst/>
            </a:prstGeom>
            <a:ln w="28575">
              <a:solidFill>
                <a:srgbClr val="001B1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/>
            <p:cNvCxnSpPr/>
            <p:nvPr/>
          </p:nvCxnSpPr>
          <p:spPr>
            <a:xfrm rot="5400000">
              <a:off x="1834995" y="2780227"/>
              <a:ext cx="431861" cy="1587"/>
            </a:xfrm>
            <a:prstGeom prst="straightConnector1">
              <a:avLst/>
            </a:prstGeom>
            <a:ln w="28575">
              <a:solidFill>
                <a:srgbClr val="001B1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/>
            <p:cNvCxnSpPr/>
            <p:nvPr/>
          </p:nvCxnSpPr>
          <p:spPr>
            <a:xfrm rot="5400000">
              <a:off x="7092375" y="2779433"/>
              <a:ext cx="430272" cy="1587"/>
            </a:xfrm>
            <a:prstGeom prst="straightConnector1">
              <a:avLst/>
            </a:prstGeom>
            <a:ln w="28575">
              <a:solidFill>
                <a:srgbClr val="001B1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2051719" y="2565090"/>
              <a:ext cx="5256585" cy="0"/>
            </a:xfrm>
            <a:prstGeom prst="line">
              <a:avLst/>
            </a:prstGeom>
            <a:ln w="28575">
              <a:solidFill>
                <a:srgbClr val="001B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AutoShape 4"/>
            <p:cNvCxnSpPr>
              <a:cxnSpLocks noChangeShapeType="1"/>
            </p:cNvCxnSpPr>
            <p:nvPr/>
          </p:nvCxnSpPr>
          <p:spPr bwMode="auto">
            <a:xfrm>
              <a:off x="4644008" y="2276872"/>
              <a:ext cx="0" cy="31432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8" name="Grupo 107"/>
          <p:cNvGrpSpPr>
            <a:grpSpLocks/>
          </p:cNvGrpSpPr>
          <p:nvPr/>
        </p:nvGrpSpPr>
        <p:grpSpPr bwMode="auto">
          <a:xfrm>
            <a:off x="1319215" y="3143251"/>
            <a:ext cx="1381125" cy="695325"/>
            <a:chOff x="1318667" y="3408040"/>
            <a:chExt cx="1381125" cy="695325"/>
          </a:xfrm>
        </p:grpSpPr>
        <p:cxnSp>
          <p:nvCxnSpPr>
            <p:cNvPr id="38" name="AutoShape 5"/>
            <p:cNvCxnSpPr>
              <a:cxnSpLocks noChangeShapeType="1"/>
            </p:cNvCxnSpPr>
            <p:nvPr/>
          </p:nvCxnSpPr>
          <p:spPr bwMode="auto">
            <a:xfrm>
              <a:off x="1318667" y="3789040"/>
              <a:ext cx="138112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AutoShape 7"/>
            <p:cNvCxnSpPr>
              <a:cxnSpLocks noChangeShapeType="1"/>
            </p:cNvCxnSpPr>
            <p:nvPr/>
          </p:nvCxnSpPr>
          <p:spPr bwMode="auto">
            <a:xfrm>
              <a:off x="1979712" y="3408040"/>
              <a:ext cx="0" cy="3810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8"/>
            <p:cNvCxnSpPr>
              <a:cxnSpLocks noChangeShapeType="1"/>
            </p:cNvCxnSpPr>
            <p:nvPr/>
          </p:nvCxnSpPr>
          <p:spPr bwMode="auto">
            <a:xfrm>
              <a:off x="1331640" y="3789040"/>
              <a:ext cx="0" cy="31432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8"/>
            <p:cNvCxnSpPr>
              <a:cxnSpLocks noChangeShapeType="1"/>
            </p:cNvCxnSpPr>
            <p:nvPr/>
          </p:nvCxnSpPr>
          <p:spPr bwMode="auto">
            <a:xfrm>
              <a:off x="2699792" y="3789040"/>
              <a:ext cx="0" cy="31432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" name="Grupo 93"/>
          <p:cNvGrpSpPr>
            <a:grpSpLocks/>
          </p:cNvGrpSpPr>
          <p:nvPr/>
        </p:nvGrpSpPr>
        <p:grpSpPr bwMode="auto">
          <a:xfrm>
            <a:off x="3983040" y="3165476"/>
            <a:ext cx="1381125" cy="695325"/>
            <a:chOff x="1471067" y="3560440"/>
            <a:chExt cx="1381125" cy="695325"/>
          </a:xfrm>
        </p:grpSpPr>
        <p:cxnSp>
          <p:nvCxnSpPr>
            <p:cNvPr id="43" name="AutoShape 5"/>
            <p:cNvCxnSpPr>
              <a:cxnSpLocks noChangeShapeType="1"/>
            </p:cNvCxnSpPr>
            <p:nvPr/>
          </p:nvCxnSpPr>
          <p:spPr bwMode="auto">
            <a:xfrm>
              <a:off x="1471067" y="3941440"/>
              <a:ext cx="138112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" name="AutoShape 7"/>
            <p:cNvCxnSpPr>
              <a:cxnSpLocks noChangeShapeType="1"/>
            </p:cNvCxnSpPr>
            <p:nvPr/>
          </p:nvCxnSpPr>
          <p:spPr bwMode="auto">
            <a:xfrm>
              <a:off x="2132112" y="3560440"/>
              <a:ext cx="0" cy="3810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5" name="AutoShape 8"/>
            <p:cNvCxnSpPr>
              <a:cxnSpLocks noChangeShapeType="1"/>
            </p:cNvCxnSpPr>
            <p:nvPr/>
          </p:nvCxnSpPr>
          <p:spPr bwMode="auto">
            <a:xfrm>
              <a:off x="1484040" y="3941440"/>
              <a:ext cx="0" cy="31432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" name="AutoShape 8"/>
            <p:cNvCxnSpPr>
              <a:cxnSpLocks noChangeShapeType="1"/>
            </p:cNvCxnSpPr>
            <p:nvPr/>
          </p:nvCxnSpPr>
          <p:spPr bwMode="auto">
            <a:xfrm>
              <a:off x="2852192" y="3941440"/>
              <a:ext cx="0" cy="31432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3" name="Grupo 99"/>
          <p:cNvGrpSpPr>
            <a:grpSpLocks/>
          </p:cNvGrpSpPr>
          <p:nvPr/>
        </p:nvGrpSpPr>
        <p:grpSpPr bwMode="auto">
          <a:xfrm>
            <a:off x="6659564" y="3165476"/>
            <a:ext cx="1381125" cy="695325"/>
            <a:chOff x="6804248" y="3429000"/>
            <a:chExt cx="1381125" cy="695325"/>
          </a:xfrm>
        </p:grpSpPr>
        <p:cxnSp>
          <p:nvCxnSpPr>
            <p:cNvPr id="48" name="AutoShape 5"/>
            <p:cNvCxnSpPr>
              <a:cxnSpLocks noChangeShapeType="1"/>
            </p:cNvCxnSpPr>
            <p:nvPr/>
          </p:nvCxnSpPr>
          <p:spPr bwMode="auto">
            <a:xfrm>
              <a:off x="6804248" y="3810000"/>
              <a:ext cx="138112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" name="AutoShape 7"/>
            <p:cNvCxnSpPr>
              <a:cxnSpLocks noChangeShapeType="1"/>
            </p:cNvCxnSpPr>
            <p:nvPr/>
          </p:nvCxnSpPr>
          <p:spPr bwMode="auto">
            <a:xfrm>
              <a:off x="7465293" y="3429000"/>
              <a:ext cx="0" cy="3810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" name="AutoShape 8"/>
            <p:cNvCxnSpPr>
              <a:cxnSpLocks noChangeShapeType="1"/>
            </p:cNvCxnSpPr>
            <p:nvPr/>
          </p:nvCxnSpPr>
          <p:spPr bwMode="auto">
            <a:xfrm>
              <a:off x="6817221" y="3810000"/>
              <a:ext cx="0" cy="31432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" name="AutoShape 8"/>
            <p:cNvCxnSpPr>
              <a:cxnSpLocks noChangeShapeType="1"/>
            </p:cNvCxnSpPr>
            <p:nvPr/>
          </p:nvCxnSpPr>
          <p:spPr bwMode="auto">
            <a:xfrm>
              <a:off x="8185373" y="3810000"/>
              <a:ext cx="0" cy="31432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52" name="AutoShape 9"/>
          <p:cNvCxnSpPr>
            <a:cxnSpLocks noChangeShapeType="1"/>
          </p:cNvCxnSpPr>
          <p:nvPr/>
        </p:nvCxnSpPr>
        <p:spPr bwMode="auto">
          <a:xfrm>
            <a:off x="1979613" y="4029075"/>
            <a:ext cx="0" cy="5715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3" name="AutoShape 10"/>
          <p:cNvCxnSpPr>
            <a:cxnSpLocks noChangeShapeType="1"/>
          </p:cNvCxnSpPr>
          <p:nvPr/>
        </p:nvCxnSpPr>
        <p:spPr bwMode="auto">
          <a:xfrm>
            <a:off x="4643439" y="4033838"/>
            <a:ext cx="0" cy="5715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" name="AutoShape 11"/>
          <p:cNvCxnSpPr>
            <a:cxnSpLocks noChangeShapeType="1"/>
          </p:cNvCxnSpPr>
          <p:nvPr/>
        </p:nvCxnSpPr>
        <p:spPr bwMode="auto">
          <a:xfrm>
            <a:off x="7308851" y="4029075"/>
            <a:ext cx="0" cy="5715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5" name="AutoShape 12"/>
          <p:cNvCxnSpPr>
            <a:cxnSpLocks noChangeShapeType="1"/>
          </p:cNvCxnSpPr>
          <p:nvPr/>
        </p:nvCxnSpPr>
        <p:spPr bwMode="auto">
          <a:xfrm>
            <a:off x="1979615" y="4605338"/>
            <a:ext cx="5329237" cy="15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6" name="AutoShape 13"/>
          <p:cNvCxnSpPr>
            <a:cxnSpLocks noChangeShapeType="1"/>
          </p:cNvCxnSpPr>
          <p:nvPr/>
        </p:nvCxnSpPr>
        <p:spPr bwMode="auto">
          <a:xfrm>
            <a:off x="4643439" y="4608515"/>
            <a:ext cx="0" cy="4286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24" name="Fluxograma: Documento 23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luxograma: Documento 24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85720" y="88921"/>
            <a:ext cx="45720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/>
              <a:t>Avaliação Interna e Externa </a:t>
            </a:r>
          </a:p>
        </p:txBody>
      </p:sp>
      <p:grpSp>
        <p:nvGrpSpPr>
          <p:cNvPr id="3" name="Grupo 41"/>
          <p:cNvGrpSpPr>
            <a:grpSpLocks/>
          </p:cNvGrpSpPr>
          <p:nvPr/>
        </p:nvGrpSpPr>
        <p:grpSpPr bwMode="auto">
          <a:xfrm>
            <a:off x="581052" y="4108472"/>
            <a:ext cx="3311525" cy="1501775"/>
            <a:chOff x="539750" y="3914990"/>
            <a:chExt cx="3311525" cy="1501560"/>
          </a:xfrm>
        </p:grpSpPr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132013" y="4984812"/>
              <a:ext cx="0" cy="43173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39750" y="3914990"/>
              <a:ext cx="3311525" cy="1141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2075" tIns="46038" rIns="92075" bIns="46038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/>
                  </a:solidFill>
                </a:rPr>
                <a:t>Provas abertas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/>
                  </a:solidFill>
                </a:rPr>
                <a:t>Provas objetivas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/>
                  </a:solidFill>
                </a:rPr>
                <a:t>Observação/Registro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/>
                  </a:solidFill>
                </a:rPr>
                <a:t>Portfólio</a:t>
              </a:r>
            </a:p>
          </p:txBody>
        </p:sp>
      </p:grp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81052" y="5621360"/>
            <a:ext cx="3311525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 anchorCtr="1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TEORIA CLÁSSICA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189567" y="5638822"/>
            <a:ext cx="3311525" cy="719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 anchorCtr="1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TEORIA DA RESPOSTA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AO ITEM</a:t>
            </a:r>
          </a:p>
        </p:txBody>
      </p:sp>
      <p:grpSp>
        <p:nvGrpSpPr>
          <p:cNvPr id="4" name="Grupo 32"/>
          <p:cNvGrpSpPr>
            <a:grpSpLocks/>
          </p:cNvGrpSpPr>
          <p:nvPr/>
        </p:nvGrpSpPr>
        <p:grpSpPr bwMode="auto">
          <a:xfrm>
            <a:off x="541367" y="2432070"/>
            <a:ext cx="3286125" cy="839788"/>
            <a:chOff x="500034" y="2237671"/>
            <a:chExt cx="3286148" cy="840492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500034" y="2237671"/>
              <a:ext cx="3286148" cy="4115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pt-BR">
                  <a:solidFill>
                    <a:schemeClr val="bg1"/>
                  </a:solidFill>
                  <a:cs typeface="Arial" charset="0"/>
                </a:rPr>
                <a:t>Avaliação Interna/Escola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131995" y="2646001"/>
              <a:ext cx="0" cy="43216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5" name="Grupo 38"/>
          <p:cNvGrpSpPr>
            <a:grpSpLocks/>
          </p:cNvGrpSpPr>
          <p:nvPr/>
        </p:nvGrpSpPr>
        <p:grpSpPr bwMode="auto">
          <a:xfrm>
            <a:off x="565179" y="3275033"/>
            <a:ext cx="3311525" cy="831850"/>
            <a:chOff x="524323" y="3081099"/>
            <a:chExt cx="3311525" cy="832089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524323" y="3081099"/>
              <a:ext cx="3311525" cy="4303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2075" tIns="46038" rIns="92075" bIns="46038"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/>
                  </a:solidFill>
                </a:rPr>
                <a:t>Processo da aprendizagem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122936" y="3500319"/>
              <a:ext cx="0" cy="412869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6" name="Grupo 30"/>
          <p:cNvGrpSpPr>
            <a:grpSpLocks/>
          </p:cNvGrpSpPr>
          <p:nvPr/>
        </p:nvGrpSpPr>
        <p:grpSpPr bwMode="auto">
          <a:xfrm>
            <a:off x="2165379" y="958872"/>
            <a:ext cx="4679951" cy="1509713"/>
            <a:chOff x="2124075" y="764704"/>
            <a:chExt cx="4679950" cy="1510184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4427538" y="1557114"/>
              <a:ext cx="0" cy="196911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2124075" y="1754026"/>
              <a:ext cx="467995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135188" y="1754026"/>
              <a:ext cx="0" cy="50498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6797675" y="1769906"/>
              <a:ext cx="0" cy="50498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132138" y="764704"/>
              <a:ext cx="2735262" cy="7696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pt-BR" sz="2200" dirty="0">
                  <a:solidFill>
                    <a:schemeClr val="bg1">
                      <a:lumMod val="95000"/>
                    </a:schemeClr>
                  </a:solidFill>
                </a:rPr>
                <a:t>AVALIAÇÃO EDUCACIONAL</a:t>
              </a:r>
            </a:p>
          </p:txBody>
        </p:sp>
      </p:grpSp>
      <p:grpSp>
        <p:nvGrpSpPr>
          <p:cNvPr id="8" name="Grupo 36"/>
          <p:cNvGrpSpPr>
            <a:grpSpLocks/>
          </p:cNvGrpSpPr>
          <p:nvPr/>
        </p:nvGrpSpPr>
        <p:grpSpPr bwMode="auto">
          <a:xfrm>
            <a:off x="5214967" y="2470170"/>
            <a:ext cx="3286125" cy="827088"/>
            <a:chOff x="5174284" y="2276872"/>
            <a:chExt cx="3286148" cy="826691"/>
          </a:xfrm>
        </p:grpSpPr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6798307" y="2671970"/>
              <a:ext cx="0" cy="431593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5174284" y="2276872"/>
              <a:ext cx="3286148" cy="41096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pt-BR">
                  <a:solidFill>
                    <a:schemeClr val="bg1"/>
                  </a:solidFill>
                  <a:cs typeface="Arial" charset="0"/>
                </a:rPr>
                <a:t>Avaliação Externa/Sistemas</a:t>
              </a:r>
            </a:p>
          </p:txBody>
        </p:sp>
      </p:grpSp>
      <p:grpSp>
        <p:nvGrpSpPr>
          <p:cNvPr id="9" name="Grupo 42"/>
          <p:cNvGrpSpPr>
            <a:grpSpLocks/>
          </p:cNvGrpSpPr>
          <p:nvPr/>
        </p:nvGrpSpPr>
        <p:grpSpPr bwMode="auto">
          <a:xfrm>
            <a:off x="5189567" y="4127521"/>
            <a:ext cx="3311525" cy="1511300"/>
            <a:chOff x="5148263" y="3933056"/>
            <a:chExt cx="3312169" cy="1511920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5148263" y="3933056"/>
              <a:ext cx="3312169" cy="10799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2075" tIns="46038" rIns="92075" bIns="46038"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/>
                  </a:solidFill>
                </a:rPr>
                <a:t>Testes de proficiência 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/>
                  </a:solidFill>
                </a:rPr>
                <a:t>Questionários contextuais</a:t>
              </a: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6804347" y="5012999"/>
              <a:ext cx="0" cy="431977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10" name="Grupo 40"/>
          <p:cNvGrpSpPr>
            <a:grpSpLocks/>
          </p:cNvGrpSpPr>
          <p:nvPr/>
        </p:nvGrpSpPr>
        <p:grpSpPr bwMode="auto">
          <a:xfrm>
            <a:off x="5167340" y="3273445"/>
            <a:ext cx="3311525" cy="833438"/>
            <a:chOff x="5126038" y="3079750"/>
            <a:chExt cx="3311525" cy="833438"/>
          </a:xfrm>
        </p:grpSpPr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126038" y="3079750"/>
              <a:ext cx="3311525" cy="4302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2075" tIns="46038" rIns="92075" bIns="46038"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bg1"/>
                  </a:solidFill>
                </a:rPr>
                <a:t>Desempenho dos alunos</a:t>
              </a:r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6796088" y="3500438"/>
              <a:ext cx="7937" cy="41275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39" name="Imagem 38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7758" y="6474366"/>
            <a:ext cx="1554839" cy="31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380312" y="7554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0052" y="121443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Teoria de Resposta ao Item</a:t>
            </a:r>
          </a:p>
        </p:txBody>
      </p:sp>
      <p:pic>
        <p:nvPicPr>
          <p:cNvPr id="8" name="Imagem 7" descr="t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3" y="2857497"/>
            <a:ext cx="8202219" cy="314327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28596" y="235743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 três parâmetros da TRI:</a:t>
            </a:r>
          </a:p>
        </p:txBody>
      </p:sp>
      <p:grpSp>
        <p:nvGrpSpPr>
          <p:cNvPr id="2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3" name="Fluxograma: Documento 12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uxograma: Documento 13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Metodologia de análise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em curva para cima 4"/>
          <p:cNvSpPr/>
          <p:nvPr/>
        </p:nvSpPr>
        <p:spPr>
          <a:xfrm rot="2934694">
            <a:off x="554577" y="2965216"/>
            <a:ext cx="1441168" cy="731520"/>
          </a:xfrm>
          <a:prstGeom prst="curvedUpArrow">
            <a:avLst>
              <a:gd name="adj1" fmla="val 25000"/>
              <a:gd name="adj2" fmla="val 50000"/>
              <a:gd name="adj3" fmla="val 41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cima 6"/>
          <p:cNvSpPr/>
          <p:nvPr/>
        </p:nvSpPr>
        <p:spPr>
          <a:xfrm rot="2934694">
            <a:off x="244837" y="3283205"/>
            <a:ext cx="2494977" cy="925885"/>
          </a:xfrm>
          <a:prstGeom prst="curvedUpArrow">
            <a:avLst>
              <a:gd name="adj1" fmla="val 25000"/>
              <a:gd name="adj2" fmla="val 50000"/>
              <a:gd name="adj3" fmla="val 41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cima 7"/>
          <p:cNvSpPr/>
          <p:nvPr/>
        </p:nvSpPr>
        <p:spPr>
          <a:xfrm rot="2934694">
            <a:off x="-102658" y="3761621"/>
            <a:ext cx="3673043" cy="1112793"/>
          </a:xfrm>
          <a:prstGeom prst="curvedUpArrow">
            <a:avLst>
              <a:gd name="adj1" fmla="val 25000"/>
              <a:gd name="adj2" fmla="val 50000"/>
              <a:gd name="adj3" fmla="val 41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2276874"/>
            <a:ext cx="259228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 TRI nos permite: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51720" y="321297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Comparar resultados de diferentes avaliações, como o SAEB.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37664" y="390576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Avaliar com alto grau de precisão a proficiência de alunos em amplas áreas do conhecimento sem submetê-los a longos testes.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351632" y="4985881"/>
            <a:ext cx="52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Comparar os resultados entre diferentes séries, como o início e fim do Ensino Médio.</a:t>
            </a:r>
            <a:endParaRPr lang="pt-BR" b="1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79512" y="13407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Vantagens da TRI</a:t>
            </a:r>
          </a:p>
        </p:txBody>
      </p:sp>
      <p:grpSp>
        <p:nvGrpSpPr>
          <p:cNvPr id="2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18" name="Fluxograma: Documento 17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uxograma: Documento 18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Metodologia de análise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/>
          <p:nvPr/>
        </p:nvGrpSpPr>
        <p:grpSpPr>
          <a:xfrm>
            <a:off x="0" y="-142900"/>
            <a:ext cx="9144000" cy="928694"/>
            <a:chOff x="0" y="3429000"/>
            <a:chExt cx="9144000" cy="285752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grpSpPr>
        <p:sp>
          <p:nvSpPr>
            <p:cNvPr id="24" name="Fluxograma: Documento 23"/>
            <p:cNvSpPr/>
            <p:nvPr/>
          </p:nvSpPr>
          <p:spPr bwMode="auto">
            <a:xfrm flipV="1">
              <a:off x="0" y="3429000"/>
              <a:ext cx="9144000" cy="1643050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luxograma: Documento 24"/>
            <p:cNvSpPr/>
            <p:nvPr/>
          </p:nvSpPr>
          <p:spPr bwMode="auto">
            <a:xfrm>
              <a:off x="0" y="5000636"/>
              <a:ext cx="9144000" cy="1285884"/>
            </a:xfrm>
            <a:prstGeom prst="flowChartDocumen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85722" y="88921"/>
            <a:ext cx="52864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/>
              <a:t>Objetivos da Avaliação Externa </a:t>
            </a:r>
          </a:p>
        </p:txBody>
      </p: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1285869" y="1354575"/>
            <a:ext cx="6492335" cy="4838194"/>
            <a:chOff x="1643" y="1061"/>
            <a:chExt cx="2431" cy="2431"/>
          </a:xfrm>
        </p:grpSpPr>
        <p:sp>
          <p:nvSpPr>
            <p:cNvPr id="10" name="_s2052"/>
            <p:cNvSpPr>
              <a:spLocks noChangeArrowheads="1" noTextEdit="1"/>
            </p:cNvSpPr>
            <p:nvPr/>
          </p:nvSpPr>
          <p:spPr bwMode="auto">
            <a:xfrm>
              <a:off x="2032" y="1061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pt-BR"/>
            </a:p>
          </p:txBody>
        </p:sp>
        <p:sp>
          <p:nvSpPr>
            <p:cNvPr id="11" name="_s2053"/>
            <p:cNvSpPr>
              <a:spLocks noChangeArrowheads="1" noTextEdit="1"/>
            </p:cNvSpPr>
            <p:nvPr/>
          </p:nvSpPr>
          <p:spPr bwMode="auto">
            <a:xfrm rot="5400000">
              <a:off x="2421" y="1450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pt-BR"/>
            </a:p>
          </p:txBody>
        </p:sp>
        <p:sp>
          <p:nvSpPr>
            <p:cNvPr id="12" name="_s2054"/>
            <p:cNvSpPr>
              <a:spLocks noChangeArrowheads="1" noTextEdit="1"/>
            </p:cNvSpPr>
            <p:nvPr/>
          </p:nvSpPr>
          <p:spPr bwMode="auto">
            <a:xfrm rot="10800000">
              <a:off x="2032" y="1839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pt-BR"/>
            </a:p>
          </p:txBody>
        </p:sp>
        <p:sp>
          <p:nvSpPr>
            <p:cNvPr id="13" name="_s2055"/>
            <p:cNvSpPr>
              <a:spLocks noChangeArrowheads="1" noTextEdit="1"/>
            </p:cNvSpPr>
            <p:nvPr/>
          </p:nvSpPr>
          <p:spPr bwMode="auto">
            <a:xfrm rot="16200000">
              <a:off x="1643" y="1450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pt-BR"/>
            </a:p>
          </p:txBody>
        </p:sp>
        <p:sp>
          <p:nvSpPr>
            <p:cNvPr id="14" name="_s2056"/>
            <p:cNvSpPr>
              <a:spLocks noChangeArrowheads="1"/>
            </p:cNvSpPr>
            <p:nvPr/>
          </p:nvSpPr>
          <p:spPr bwMode="auto">
            <a:xfrm>
              <a:off x="3298" y="1213"/>
              <a:ext cx="62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Monitoramento do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desempenho dos alunos</a:t>
              </a:r>
            </a:p>
          </p:txBody>
        </p:sp>
        <p:sp>
          <p:nvSpPr>
            <p:cNvPr id="15" name="_s2057"/>
            <p:cNvSpPr>
              <a:spLocks noChangeArrowheads="1"/>
            </p:cNvSpPr>
            <p:nvPr/>
          </p:nvSpPr>
          <p:spPr bwMode="auto">
            <a:xfrm>
              <a:off x="1729" y="2687"/>
              <a:ext cx="62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Acompanhamento,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ao longo do tempo,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da qualidade da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educação ofertada</a:t>
              </a:r>
            </a:p>
          </p:txBody>
        </p:sp>
        <p:sp>
          <p:nvSpPr>
            <p:cNvPr id="16" name="_s2058"/>
            <p:cNvSpPr>
              <a:spLocks noChangeArrowheads="1"/>
            </p:cNvSpPr>
            <p:nvPr/>
          </p:nvSpPr>
          <p:spPr bwMode="auto">
            <a:xfrm>
              <a:off x="1795" y="1214"/>
              <a:ext cx="62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Melhor eficiência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do trabalho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desenvolvido em cada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unidade escolar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_s2059"/>
            <p:cNvSpPr>
              <a:spLocks noChangeArrowheads="1"/>
            </p:cNvSpPr>
            <p:nvPr/>
          </p:nvSpPr>
          <p:spPr bwMode="auto">
            <a:xfrm>
              <a:off x="3299" y="2716"/>
              <a:ext cx="62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Identificação de fatores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intra e extra-escolares que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interferem no desempenho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dos alunos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CaixaDeTexto 32"/>
          <p:cNvSpPr txBox="1"/>
          <p:nvPr/>
        </p:nvSpPr>
        <p:spPr>
          <a:xfrm>
            <a:off x="3429008" y="3228983"/>
            <a:ext cx="228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Avaliação Externa em Larga Escala</a:t>
            </a:r>
          </a:p>
        </p:txBody>
      </p:sp>
      <p:pic>
        <p:nvPicPr>
          <p:cNvPr id="36" name="Imagem 35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4882" y="6331491"/>
            <a:ext cx="1554839" cy="31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3896</TotalTime>
  <Words>745</Words>
  <Application>Microsoft Office PowerPoint</Application>
  <PresentationFormat>Apresentação na tela (4:3)</PresentationFormat>
  <Paragraphs>250</Paragraphs>
  <Slides>33</Slides>
  <Notes>0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Tema do Office</vt:lpstr>
      <vt:lpstr>Pacote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Escala de Proficiência</vt:lpstr>
      <vt:lpstr>Slide 17</vt:lpstr>
      <vt:lpstr>Slide 18</vt:lpstr>
      <vt:lpstr>Escala: altura de uma pessoa</vt:lpstr>
      <vt:lpstr>Escala: item x medida</vt:lpstr>
      <vt:lpstr>Questionário de altura</vt:lpstr>
      <vt:lpstr>Slide 22</vt:lpstr>
      <vt:lpstr>Slide 23</vt:lpstr>
      <vt:lpstr>Slide 24</vt:lpstr>
      <vt:lpstr>Padrões de desempenho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UFJF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CAEd</dc:creator>
  <cp:lastModifiedBy>Álvaro Dyogo Pereira</cp:lastModifiedBy>
  <cp:revision>665</cp:revision>
  <dcterms:created xsi:type="dcterms:W3CDTF">2011-08-17T14:40:58Z</dcterms:created>
  <dcterms:modified xsi:type="dcterms:W3CDTF">2012-05-14T19:28:48Z</dcterms:modified>
</cp:coreProperties>
</file>